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notesMasterIdLst>
    <p:notesMasterId r:id="rId76"/>
  </p:notesMasterIdLst>
  <p:sldIdLst>
    <p:sldId id="697" r:id="rId3"/>
    <p:sldId id="594" r:id="rId4"/>
    <p:sldId id="597" r:id="rId5"/>
    <p:sldId id="598" r:id="rId6"/>
    <p:sldId id="599" r:id="rId7"/>
    <p:sldId id="708" r:id="rId8"/>
    <p:sldId id="600" r:id="rId9"/>
    <p:sldId id="601" r:id="rId10"/>
    <p:sldId id="602" r:id="rId11"/>
    <p:sldId id="606" r:id="rId12"/>
    <p:sldId id="607" r:id="rId13"/>
    <p:sldId id="608" r:id="rId14"/>
    <p:sldId id="609" r:id="rId15"/>
    <p:sldId id="610" r:id="rId16"/>
    <p:sldId id="611" r:id="rId17"/>
    <p:sldId id="612" r:id="rId18"/>
    <p:sldId id="613" r:id="rId19"/>
    <p:sldId id="614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28" r:id="rId29"/>
    <p:sldId id="629" r:id="rId30"/>
    <p:sldId id="630" r:id="rId31"/>
    <p:sldId id="631" r:id="rId32"/>
    <p:sldId id="632" r:id="rId33"/>
    <p:sldId id="633" r:id="rId34"/>
    <p:sldId id="634" r:id="rId35"/>
    <p:sldId id="635" r:id="rId36"/>
    <p:sldId id="636" r:id="rId37"/>
    <p:sldId id="638" r:id="rId38"/>
    <p:sldId id="640" r:id="rId39"/>
    <p:sldId id="641" r:id="rId40"/>
    <p:sldId id="709" r:id="rId41"/>
    <p:sldId id="710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650" r:id="rId50"/>
    <p:sldId id="651" r:id="rId51"/>
    <p:sldId id="652" r:id="rId52"/>
    <p:sldId id="653" r:id="rId53"/>
    <p:sldId id="654" r:id="rId54"/>
    <p:sldId id="655" r:id="rId55"/>
    <p:sldId id="656" r:id="rId56"/>
    <p:sldId id="657" r:id="rId57"/>
    <p:sldId id="658" r:id="rId58"/>
    <p:sldId id="659" r:id="rId59"/>
    <p:sldId id="660" r:id="rId60"/>
    <p:sldId id="661" r:id="rId61"/>
    <p:sldId id="698" r:id="rId62"/>
    <p:sldId id="699" r:id="rId63"/>
    <p:sldId id="700" r:id="rId64"/>
    <p:sldId id="701" r:id="rId65"/>
    <p:sldId id="702" r:id="rId66"/>
    <p:sldId id="703" r:id="rId67"/>
    <p:sldId id="704" r:id="rId68"/>
    <p:sldId id="705" r:id="rId69"/>
    <p:sldId id="706" r:id="rId70"/>
    <p:sldId id="685" r:id="rId71"/>
    <p:sldId id="686" r:id="rId72"/>
    <p:sldId id="687" r:id="rId73"/>
    <p:sldId id="688" r:id="rId74"/>
    <p:sldId id="689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2537" autoAdjust="0"/>
  </p:normalViewPr>
  <p:slideViewPr>
    <p:cSldViewPr>
      <p:cViewPr varScale="1">
        <p:scale>
          <a:sx n="127" d="100"/>
          <a:sy n="127" d="100"/>
        </p:scale>
        <p:origin x="1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5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Obviously limited by the number</a:t>
            </a:r>
            <a:r>
              <a:rPr lang="en-US" baseline="0" dirty="0"/>
              <a:t> of branches… if branches are limited for other reasons (e.g., branch history register checkpoints), then it makes sense to set this limit to be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understanding is that</a:t>
            </a:r>
            <a:r>
              <a:rPr lang="en-US" baseline="0" dirty="0"/>
              <a:t> the P4 processors did something similar to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3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slow,</a:t>
            </a:r>
            <a:r>
              <a:rPr lang="en-US" baseline="0" dirty="0"/>
              <a:t> but to the best of my knowledge this is how it is still done in the Intel-family of processors (it definitely was the case for the original P-Pro according to Bob Colwell’s chapter in </a:t>
            </a:r>
            <a:r>
              <a:rPr lang="en-US" baseline="0" dirty="0" err="1"/>
              <a:t>Shen</a:t>
            </a:r>
            <a:r>
              <a:rPr lang="en-US" baseline="0" dirty="0"/>
              <a:t> and </a:t>
            </a:r>
            <a:r>
              <a:rPr lang="en-US" baseline="0" dirty="0" err="1"/>
              <a:t>Lipasti’s</a:t>
            </a:r>
            <a:r>
              <a:rPr lang="en-US" baseline="0" dirty="0"/>
              <a:t> book).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</a:t>
            </a:r>
            <a:r>
              <a:rPr lang="en-US" baseline="0" dirty="0"/>
              <a:t> slides just discuss </a:t>
            </a:r>
            <a:r>
              <a:rPr lang="en-US" i="1" baseline="0" dirty="0"/>
              <a:t>possible</a:t>
            </a:r>
            <a:r>
              <a:rPr lang="en-US" i="0" baseline="0" dirty="0"/>
              <a:t> ways in which one could try to attempt to implement faster recovery mechanisms.  I’m not aware of any processors that have actually used these.</a:t>
            </a:r>
          </a:p>
          <a:p>
            <a:endParaRPr lang="en-US" i="0" baseline="0" dirty="0"/>
          </a:p>
          <a:p>
            <a:r>
              <a:rPr lang="en-US" i="0" baseline="0" dirty="0"/>
              <a:t>Tags not being in order could just be due to how the tags are recycled and reassigned.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only broadcast any tags after the </a:t>
            </a:r>
            <a:r>
              <a:rPr lang="en-US" dirty="0" err="1"/>
              <a:t>mispredicted</a:t>
            </a:r>
            <a:r>
              <a:rPr lang="en-US" dirty="0"/>
              <a:t> branch.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the “simple” squashing</a:t>
            </a:r>
            <a:r>
              <a:rPr lang="en-US" baseline="0" dirty="0"/>
              <a:t> isn’t necessarily that trivial because the buffers are organized as circular queues, and so the circuitry has to properly handle wrap-around.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8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Worst case</a:t>
            </a:r>
            <a:r>
              <a:rPr lang="en-US" baseline="0" dirty="0"/>
              <a:t>: consider if the oldest branch </a:t>
            </a:r>
            <a:r>
              <a:rPr lang="en-US" baseline="0" dirty="0" err="1"/>
              <a:t>mispredicts</a:t>
            </a:r>
            <a:r>
              <a:rPr lang="en-US" baseline="0" dirty="0"/>
              <a:t> and so all subsequent tags have to be broadcasted… now what if all subsequent instructions are branches (one tag each)!  That’s a huge amount of broadcasts. Limits on the number of in-flight branches may be needed due to constraints on other resources (e.g., state for recovering speculative branch history register(s) after </a:t>
            </a:r>
            <a:r>
              <a:rPr lang="en-US" baseline="0" dirty="0" err="1"/>
              <a:t>mispredictions</a:t>
            </a:r>
            <a:r>
              <a:rPr lang="en-US" baseline="0" dirty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0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</a:t>
            </a:r>
            <a:r>
              <a:rPr lang="en-US" baseline="0" dirty="0"/>
              <a:t> this example, recovery takes three cycles instead of one.  Note that it’s not necessary to recover in a single cycle… to avoid any performance penalties, you only need to have recovered by the time the newly fetched correct-path instructions make it to the dispatch point in the processor (i.e., if the processor front-end takes 5 cycles from fetch to dispatch, then recovering in 2 cycles doesn’t really buy you anything more than if you took 4 cycles to recover).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</a:t>
            </a:r>
            <a:r>
              <a:rPr lang="en-US" baseline="0" dirty="0"/>
              <a:t> understanding is that this is how it is done in the Pentium-Pro family of processors.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1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3B8B7A-7BAE-4F70-A2BC-0D6C51B7E3AC}" type="datetime1">
              <a:rPr lang="en-US" smtClean="0"/>
              <a:t>2/25/20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88FD21-8E6A-495F-A414-5A8CEDAFC569}" type="datetime1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2D16F4-BF7C-422A-9B4C-A2C864FDBED3}" type="datetime1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88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B13F41-A2BF-4D0B-A612-8FEE011C94BB}" type="datetime1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0037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409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181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23719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37327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C44291-4FB0-4448-86A7-80E1194D57A4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4730368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038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96" y="1011484"/>
            <a:ext cx="8229600" cy="508181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5D739-1EF1-449A-B750-80EBB6CEA7EC}" type="datetime1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43046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80874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859706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91221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198168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574008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53825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C44291-4FB0-4448-86A7-80E1194D57A4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8415970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962934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3708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8B5EA0-B740-4CF4-A611-71710C40386E}" type="datetime1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68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1462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4640453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32745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278644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804583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310909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2342440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994507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860401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9805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72CB62-AD20-401B-8135-D42FC5335C86}" type="datetime1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37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509472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08352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3529125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907904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63486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82678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037033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3336747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382004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6010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63FE5-3A44-4D25-ACE6-15A8589EF891}" type="datetime1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4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171730"/>
      </p:ext>
    </p:extLst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640630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178087"/>
      </p:ext>
    </p:extLst>
  </p:cSld>
  <p:clrMapOvr>
    <a:masterClrMapping/>
  </p:clrMapOvr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141012"/>
      </p:ext>
    </p:extLst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682073"/>
      </p:ext>
    </p:extLst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088703"/>
      </p:ext>
    </p:extLst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576780"/>
      </p:ext>
    </p:extLst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066467"/>
      </p:ext>
    </p:extLst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981608"/>
      </p:ext>
    </p:extLst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389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4F2306-E228-42F4-B93E-A9CB0697A2C6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60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568342"/>
      </p:ext>
    </p:extLst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362457"/>
      </p:ext>
    </p:extLst>
  </p:cSld>
  <p:clrMapOvr>
    <a:masterClrMapping/>
  </p:clrMapOvr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1274911"/>
      </p:ext>
    </p:extLst>
  </p:cSld>
  <p:clrMapOvr>
    <a:masterClrMapping/>
  </p:clrMapOvr>
  <p:hf sldNum="0"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567211"/>
      </p:ext>
    </p:extLst>
  </p:cSld>
  <p:clrMapOvr>
    <a:masterClrMapping/>
  </p:clrMapOvr>
  <p:hf sldNum="0"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2533655"/>
      </p:ext>
    </p:extLst>
  </p:cSld>
  <p:clrMapOvr>
    <a:masterClrMapping/>
  </p:clrMapOvr>
  <p:hf sldNum="0"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943733"/>
      </p:ext>
    </p:extLst>
  </p:cSld>
  <p:clrMapOvr>
    <a:masterClrMapping/>
  </p:clrMapOvr>
  <p:hf sldNum="0"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49949"/>
      </p:ext>
    </p:extLst>
  </p:cSld>
  <p:clrMapOvr>
    <a:masterClrMapping/>
  </p:clrMapOvr>
  <p:hf sldNum="0"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800572"/>
      </p:ext>
    </p:extLst>
  </p:cSld>
  <p:clrMapOvr>
    <a:masterClrMapping/>
  </p:clrMapOvr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034255"/>
      </p:ext>
    </p:extLst>
  </p:cSld>
  <p:clrMapOvr>
    <a:masterClrMapping/>
  </p:clrMapOvr>
  <p:hf sldNum="0"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86936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6C285-EB36-472B-A48D-5B94858279E4}" type="datetime1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722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716963"/>
      </p:ext>
    </p:extLst>
  </p:cSld>
  <p:clrMapOvr>
    <a:masterClrMapping/>
  </p:clrMapOvr>
  <p:hf sldNum="0"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92588"/>
      </p:ext>
    </p:extLst>
  </p:cSld>
  <p:clrMapOvr>
    <a:masterClrMapping/>
  </p:clrMapOvr>
  <p:hf sldNum="0"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808239"/>
      </p:ext>
    </p:extLst>
  </p:cSld>
  <p:clrMapOvr>
    <a:masterClrMapping/>
  </p:clrMapOvr>
  <p:hf sldNum="0"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2659728"/>
      </p:ext>
    </p:extLst>
  </p:cSld>
  <p:clrMapOvr>
    <a:masterClrMapping/>
  </p:clrMapOvr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C44291-4FB0-4448-86A7-80E1194D57A4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00727554"/>
      </p:ext>
    </p:extLst>
  </p:cSld>
  <p:clrMapOvr>
    <a:masterClrMapping/>
  </p:clrMapOvr>
  <p:hf sldNum="0"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CA817-E0FA-40CE-8943-B9D75751E9DC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CA817-E0FA-40CE-8943-B9D75751E9DC}" type="datetime1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3F9FFF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6310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7BD764-719B-405D-95BF-BFB031330C25}" type="datetime1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984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015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96" y="1011485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  <p:sldLayoutId id="2147483729" r:id="rId68"/>
    <p:sldLayoutId id="2147483730" r:id="rId69"/>
    <p:sldLayoutId id="2147483731" r:id="rId70"/>
    <p:sldLayoutId id="2147483732" r:id="rId71"/>
    <p:sldLayoutId id="2147483733" r:id="rId72"/>
    <p:sldLayoutId id="2147483734" r:id="rId73"/>
    <p:sldLayoutId id="2147483735" r:id="rId74"/>
    <p:sldLayoutId id="2147483660" r:id="rId7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99CCFF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COMP 590-154:</a:t>
            </a:r>
            <a:br>
              <a:rPr lang="en-US" sz="5400" b="1" dirty="0"/>
            </a:br>
            <a:r>
              <a:rPr lang="en-US" sz="5400" b="1" dirty="0"/>
              <a:t>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Speculation and Traps in Out-of-Order Cores</a:t>
            </a:r>
          </a:p>
        </p:txBody>
      </p:sp>
    </p:spTree>
    <p:extLst>
      <p:ext uri="{BB962C8B-B14F-4D97-AF65-F5344CB8AC3E}">
        <p14:creationId xmlns:p14="http://schemas.microsoft.com/office/powerpoint/2010/main" val="38188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Data Structures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P6: Start with </a:t>
            </a:r>
            <a:r>
              <a:rPr lang="en-US" dirty="0" err="1"/>
              <a:t>Tomasulo’s</a:t>
            </a:r>
            <a:r>
              <a:rPr lang="en-US" dirty="0"/>
              <a:t> algorithm… add ROB</a:t>
            </a:r>
          </a:p>
          <a:p>
            <a:pPr eaLnBrk="1" hangingPunct="1"/>
            <a:r>
              <a:rPr lang="en-US" dirty="0"/>
              <a:t>ROB (separate from RS)</a:t>
            </a:r>
          </a:p>
          <a:p>
            <a:pPr lvl="1" eaLnBrk="1" hangingPunct="1"/>
            <a:r>
              <a:rPr lang="en-US" b="1" dirty="0"/>
              <a:t>head</a:t>
            </a:r>
            <a:r>
              <a:rPr lang="en-US" dirty="0"/>
              <a:t>, </a:t>
            </a:r>
            <a:r>
              <a:rPr lang="en-US" b="1" dirty="0"/>
              <a:t>tail</a:t>
            </a:r>
            <a:r>
              <a:rPr lang="en-US" dirty="0"/>
              <a:t>: pointers maintain sequential order</a:t>
            </a:r>
          </a:p>
          <a:p>
            <a:pPr lvl="1" eaLnBrk="1" hangingPunct="1"/>
            <a:r>
              <a:rPr lang="en-US" b="1" dirty="0">
                <a:solidFill>
                  <a:srgbClr val="000000"/>
                </a:solidFill>
              </a:rPr>
              <a:t>R</a:t>
            </a:r>
            <a:r>
              <a:rPr lang="en-US" dirty="0"/>
              <a:t>: </a:t>
            </a:r>
            <a:r>
              <a:rPr lang="en-US" dirty="0" err="1"/>
              <a:t>insn</a:t>
            </a:r>
            <a:r>
              <a:rPr lang="en-US" dirty="0"/>
              <a:t>. output register,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n-US" dirty="0" err="1"/>
              <a:t>insn</a:t>
            </a:r>
            <a:r>
              <a:rPr lang="en-US" dirty="0"/>
              <a:t>. output value</a:t>
            </a:r>
          </a:p>
          <a:p>
            <a:pPr eaLnBrk="1" hangingPunct="1"/>
            <a:r>
              <a:rPr lang="en-US" dirty="0"/>
              <a:t>Tags are different</a:t>
            </a:r>
          </a:p>
          <a:p>
            <a:pPr lvl="1" eaLnBrk="1" hangingPunct="1"/>
            <a:r>
              <a:rPr lang="en-US" dirty="0" err="1"/>
              <a:t>Tomasulo</a:t>
            </a:r>
            <a:r>
              <a:rPr lang="en-US" dirty="0"/>
              <a:t>: RS#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P6: ROB#</a:t>
            </a:r>
          </a:p>
          <a:p>
            <a:pPr eaLnBrk="1" hangingPunct="1"/>
            <a:r>
              <a:rPr lang="en-US" dirty="0"/>
              <a:t>Map Table is different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T+</a:t>
            </a:r>
            <a:r>
              <a:rPr lang="en-US" dirty="0"/>
              <a:t>: tag + “ready-in-ROB” bit</a:t>
            </a:r>
          </a:p>
          <a:p>
            <a:pPr lvl="2"/>
            <a:r>
              <a:rPr lang="en-US" dirty="0"/>
              <a:t>T==0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in register file</a:t>
            </a:r>
          </a:p>
          <a:p>
            <a:pPr lvl="2"/>
            <a:r>
              <a:rPr lang="en-US" dirty="0"/>
              <a:t>T!=0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not ready</a:t>
            </a:r>
          </a:p>
          <a:p>
            <a:pPr lvl="2"/>
            <a:r>
              <a:rPr lang="en-US" dirty="0"/>
              <a:t>T!=0+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in the ROB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7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Data Structures (1/2)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48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49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0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1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2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3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4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5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7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0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9769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9771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6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7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9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3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4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5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29796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7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8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0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1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2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3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4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29805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6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</p:spTree>
    <p:extLst>
      <p:ext uri="{BB962C8B-B14F-4D97-AF65-F5344CB8AC3E}">
        <p14:creationId xmlns:p14="http://schemas.microsoft.com/office/powerpoint/2010/main" val="282422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Data Structures (2/2)</a:t>
            </a:r>
          </a:p>
        </p:txBody>
      </p:sp>
      <p:graphicFrame>
        <p:nvGraphicFramePr>
          <p:cNvPr id="14653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32118"/>
              </p:ext>
            </p:extLst>
          </p:nvPr>
        </p:nvGraphicFramePr>
        <p:xfrm>
          <a:off x="304800" y="126471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6543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75288"/>
              </p:ext>
            </p:extLst>
          </p:nvPr>
        </p:nvGraphicFramePr>
        <p:xfrm>
          <a:off x="57912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6545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6552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86169"/>
              </p:ext>
            </p:extLst>
          </p:nvPr>
        </p:nvGraphicFramePr>
        <p:xfrm>
          <a:off x="7467600" y="126471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3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Pipeline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New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/>
              <a:t>, </a:t>
            </a:r>
            <a:r>
              <a:rPr lang="en-US" b="1" dirty="0"/>
              <a:t>X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867A4A"/>
                </a:solidFill>
              </a:rPr>
              <a:t>R</a:t>
            </a:r>
            <a:endParaRPr lang="en-US" dirty="0"/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Structural </a:t>
            </a:r>
            <a:r>
              <a:rPr lang="en-US" dirty="0"/>
              <a:t>hazard (ROB/RS) ? </a:t>
            </a:r>
            <a:r>
              <a:rPr lang="en-US" b="1" dirty="0">
                <a:solidFill>
                  <a:srgbClr val="FF0909"/>
                </a:solidFill>
              </a:rPr>
              <a:t>stall</a:t>
            </a:r>
          </a:p>
          <a:p>
            <a:pPr lvl="2" eaLnBrk="1" hangingPunct="1"/>
            <a:r>
              <a:rPr lang="en-US" dirty="0"/>
              <a:t>Allocate ROB/RS</a:t>
            </a:r>
          </a:p>
          <a:p>
            <a:pPr lvl="2" eaLnBrk="1" hangingPunct="1"/>
            <a:r>
              <a:rPr lang="en-US" dirty="0"/>
              <a:t>Set RS tag to ROB#</a:t>
            </a:r>
          </a:p>
          <a:p>
            <a:pPr lvl="2" eaLnBrk="1" hangingPunct="1"/>
            <a:r>
              <a:rPr lang="en-US" dirty="0"/>
              <a:t>Set Map Table entry to ROB# and clear “ready-in-ROB” bit</a:t>
            </a:r>
          </a:p>
          <a:p>
            <a:pPr lvl="2" eaLnBrk="1" hangingPunct="1"/>
            <a:r>
              <a:rPr lang="en-US" dirty="0"/>
              <a:t>Read ready registers into RS (from either ROB or </a:t>
            </a:r>
            <a:r>
              <a:rPr lang="en-US" dirty="0" err="1"/>
              <a:t>Regfile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>
                <a:solidFill>
                  <a:srgbClr val="000000"/>
                </a:solidFill>
              </a:rPr>
              <a:t>X (execute)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Free RS entry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No need to wait for W, because tag is from ROB instead of RS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9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Pipeline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 (complete)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Structural hazard (CDB)</a:t>
            </a:r>
            <a:r>
              <a:rPr lang="en-US" dirty="0"/>
              <a:t>? </a:t>
            </a:r>
            <a:r>
              <a:rPr lang="en-US" b="1" dirty="0"/>
              <a:t>wait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Write value into ROB entry for RS tag</a:t>
            </a:r>
          </a:p>
          <a:p>
            <a:pPr lvl="1"/>
            <a:r>
              <a:rPr lang="en-US" dirty="0"/>
              <a:t>If Map Table has same entry, set “ready-in-ROB” bit (+)</a:t>
            </a:r>
          </a:p>
          <a:p>
            <a:r>
              <a:rPr lang="en-US" b="1" dirty="0">
                <a:solidFill>
                  <a:srgbClr val="867A4A"/>
                </a:solidFill>
              </a:rPr>
              <a:t>R (retire)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Insn</a:t>
            </a:r>
            <a:r>
              <a:rPr lang="en-US" dirty="0">
                <a:solidFill>
                  <a:srgbClr val="000000"/>
                </a:solidFill>
              </a:rPr>
              <a:t>. at ROB head </a:t>
            </a:r>
            <a:r>
              <a:rPr lang="en-US" dirty="0"/>
              <a:t>not complete ? </a:t>
            </a:r>
            <a:r>
              <a:rPr lang="en-US" b="1" dirty="0">
                <a:solidFill>
                  <a:srgbClr val="867A4A"/>
                </a:solidFill>
              </a:rPr>
              <a:t>stall</a:t>
            </a:r>
            <a:endParaRPr lang="en-US" dirty="0"/>
          </a:p>
          <a:p>
            <a:pPr lvl="1"/>
            <a:r>
              <a:rPr lang="en-US" dirty="0"/>
              <a:t>Handle any exceptions</a:t>
            </a:r>
          </a:p>
          <a:p>
            <a:pPr lvl="2"/>
            <a:r>
              <a:rPr lang="en-US" dirty="0"/>
              <a:t>Some go before instruction (branch </a:t>
            </a:r>
            <a:r>
              <a:rPr lang="en-US" dirty="0" err="1"/>
              <a:t>mispredict</a:t>
            </a:r>
            <a:r>
              <a:rPr lang="en-US" dirty="0"/>
              <a:t>, page fault) – why?</a:t>
            </a:r>
          </a:p>
          <a:p>
            <a:pPr lvl="2"/>
            <a:r>
              <a:rPr lang="en-US" dirty="0"/>
              <a:t>Some go after instruction (e.g., trap) – why?</a:t>
            </a:r>
          </a:p>
          <a:p>
            <a:pPr lvl="1"/>
            <a:r>
              <a:rPr lang="en-US" dirty="0"/>
              <a:t>ROB head value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 err="1"/>
              <a:t>Regfile</a:t>
            </a:r>
            <a:endParaRPr lang="en-US" dirty="0"/>
          </a:p>
          <a:p>
            <a:pPr lvl="1"/>
            <a:r>
              <a:rPr lang="en-US" dirty="0"/>
              <a:t>Free ROB entry</a:t>
            </a:r>
          </a:p>
        </p:txBody>
      </p:sp>
    </p:spTree>
    <p:extLst>
      <p:ext uri="{BB962C8B-B14F-4D97-AF65-F5344CB8AC3E}">
        <p14:creationId xmlns:p14="http://schemas.microsoft.com/office/powerpoint/2010/main" val="195390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Dispatch (D) (1/2)</a:t>
            </a:r>
          </a:p>
        </p:txBody>
      </p:sp>
      <p:sp>
        <p:nvSpPr>
          <p:cNvPr id="3379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RS/ROB full ? stall  </a:t>
            </a:r>
          </a:p>
          <a:p>
            <a:r>
              <a:rPr lang="en-US" dirty="0">
                <a:solidFill>
                  <a:srgbClr val="FF0909"/>
                </a:solidFill>
              </a:rPr>
              <a:t>Allocate RS/ROB entries, assign ROB# to RS output tag</a:t>
            </a:r>
            <a:endParaRPr lang="en-US" dirty="0"/>
          </a:p>
          <a:p>
            <a:r>
              <a:rPr lang="en-US" dirty="0"/>
              <a:t>Map Table entry set to ROB#, clear “ready-in-ROB”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3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4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5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6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7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8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9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0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1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3865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3867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69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2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6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7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4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5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90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3892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3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4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5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6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7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8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9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900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3901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902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Dispatch</a:t>
            </a:r>
          </a:p>
        </p:txBody>
      </p:sp>
      <p:sp>
        <p:nvSpPr>
          <p:cNvPr id="33903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18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Dispatch (D) (2/2)</a:t>
            </a:r>
            <a:endParaRPr lang="en-US" dirty="0"/>
          </a:p>
        </p:txBody>
      </p:sp>
      <p:sp>
        <p:nvSpPr>
          <p:cNvPr id="3482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3000"/>
            <a:ext cx="8229600" cy="135632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Read tags for register inputs from Map Table</a:t>
            </a:r>
          </a:p>
          <a:p>
            <a:pPr lvl="1"/>
            <a:r>
              <a:rPr lang="en-US" dirty="0"/>
              <a:t>Tag==0 </a:t>
            </a:r>
            <a:r>
              <a:rPr lang="en-US" dirty="0">
                <a:sym typeface="Symbol" pitchFamily="18" charset="2"/>
              </a:rPr>
              <a:t> value from </a:t>
            </a:r>
            <a:r>
              <a:rPr lang="en-US" dirty="0" err="1">
                <a:sym typeface="Symbol" pitchFamily="18" charset="2"/>
              </a:rPr>
              <a:t>Regfile</a:t>
            </a:r>
            <a:r>
              <a:rPr lang="en-US" dirty="0">
                <a:sym typeface="Symbol" pitchFamily="18" charset="2"/>
              </a:rPr>
              <a:t> (not shown)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Tag!=0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 Map Table tag to RS</a:t>
            </a:r>
            <a:r>
              <a:rPr lang="en-US" dirty="0"/>
              <a:t>, Tag!=0+ </a:t>
            </a:r>
            <a:r>
              <a:rPr lang="en-US" dirty="0">
                <a:sym typeface="Symbol" pitchFamily="18" charset="2"/>
              </a:rPr>
              <a:t> value from ROB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4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5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68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69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0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1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2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3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4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5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4884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7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4888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4889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2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3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4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6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99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0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1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2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4903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5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6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7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9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0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1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2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3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4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4916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7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8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9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0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1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2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3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4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4925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6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4927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8" name="Freeform 112"/>
          <p:cNvSpPr>
            <a:spLocks/>
          </p:cNvSpPr>
          <p:nvPr/>
        </p:nvSpPr>
        <p:spPr bwMode="auto">
          <a:xfrm>
            <a:off x="5257800" y="1219200"/>
            <a:ext cx="2286000" cy="1828800"/>
          </a:xfrm>
          <a:custGeom>
            <a:avLst/>
            <a:gdLst>
              <a:gd name="T0" fmla="*/ 1440 w 1440"/>
              <a:gd name="T1" fmla="*/ 192 h 1152"/>
              <a:gd name="T2" fmla="*/ 1440 w 1440"/>
              <a:gd name="T3" fmla="*/ 0 h 1152"/>
              <a:gd name="T4" fmla="*/ 480 w 1440"/>
              <a:gd name="T5" fmla="*/ 0 h 1152"/>
              <a:gd name="T6" fmla="*/ 480 w 1440"/>
              <a:gd name="T7" fmla="*/ 864 h 1152"/>
              <a:gd name="T8" fmla="*/ 0 w 1440"/>
              <a:gd name="T9" fmla="*/ 864 h 1152"/>
              <a:gd name="T10" fmla="*/ 0 w 1440"/>
              <a:gd name="T11" fmla="*/ 1152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0"/>
              <a:gd name="T19" fmla="*/ 0 h 1152"/>
              <a:gd name="T20" fmla="*/ 1440 w 1440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0" h="1152">
                <a:moveTo>
                  <a:pt x="1440" y="192"/>
                </a:moveTo>
                <a:lnTo>
                  <a:pt x="1440" y="0"/>
                </a:lnTo>
                <a:lnTo>
                  <a:pt x="480" y="0"/>
                </a:lnTo>
                <a:lnTo>
                  <a:pt x="480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78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Complete (C)</a:t>
            </a:r>
          </a:p>
        </p:txBody>
      </p:sp>
      <p:sp>
        <p:nvSpPr>
          <p:cNvPr id="3584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CDB busy ? stall : broadcast &lt;</a:t>
            </a:r>
            <a:r>
              <a:rPr lang="en-US" dirty="0" err="1"/>
              <a:t>value,tag</a:t>
            </a:r>
            <a:r>
              <a:rPr lang="en-US" dirty="0"/>
              <a:t>&gt; on CDB</a:t>
            </a:r>
          </a:p>
          <a:p>
            <a:r>
              <a:rPr lang="en-US" dirty="0">
                <a:solidFill>
                  <a:srgbClr val="FF0000"/>
                </a:solidFill>
              </a:rPr>
              <a:t>Result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en-US" dirty="0">
                <a:solidFill>
                  <a:srgbClr val="FF0000"/>
                </a:solidFill>
              </a:rPr>
              <a:t>ROB, if Map Table valid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“ready-in-ROB” bit</a:t>
            </a:r>
          </a:p>
          <a:p>
            <a:r>
              <a:rPr lang="en-US" dirty="0"/>
              <a:t>If RS T1 or T2 matches, write CDB.V into RS slot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8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88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89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90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2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3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4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5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6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7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8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9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0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1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3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5907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5908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5909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5910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5913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5915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20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9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5940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1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2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3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4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5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6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7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8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5949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50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5951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57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Retire (R)</a:t>
            </a:r>
          </a:p>
        </p:txBody>
      </p:sp>
      <p:sp>
        <p:nvSpPr>
          <p:cNvPr id="368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ROB head not complete ? stall : free ROB entry</a:t>
            </a:r>
          </a:p>
          <a:p>
            <a:r>
              <a:rPr lang="en-US" dirty="0">
                <a:solidFill>
                  <a:srgbClr val="FF0000"/>
                </a:solidFill>
              </a:rPr>
              <a:t>Write ROB head result to </a:t>
            </a:r>
            <a:r>
              <a:rPr lang="en-US" dirty="0" err="1">
                <a:solidFill>
                  <a:srgbClr val="FF0000"/>
                </a:solidFill>
              </a:rPr>
              <a:t>Regfile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If still valid, clear Map Table entry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1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3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6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7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8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9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0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1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2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3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937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939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40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4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9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6951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5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3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6964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5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6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7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8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9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0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1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Retire</a:t>
            </a:r>
          </a:p>
        </p:txBody>
      </p:sp>
      <p:sp>
        <p:nvSpPr>
          <p:cNvPr id="36973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4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6975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7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</a:t>
            </a:r>
          </a:p>
        </p:txBody>
      </p:sp>
      <p:graphicFrame>
        <p:nvGraphicFramePr>
          <p:cNvPr id="14725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16243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260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0417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262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07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269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0422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086" name="Text Box 198"/>
          <p:cNvSpPr txBox="1">
            <a:spLocks noChangeArrowheads="1"/>
          </p:cNvSpPr>
          <p:nvPr/>
        </p:nvSpPr>
        <p:spPr bwMode="auto">
          <a:xfrm>
            <a:off x="7296150" y="506888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38087" name="Text Box 199"/>
          <p:cNvSpPr txBox="1">
            <a:spLocks noChangeArrowheads="1"/>
          </p:cNvSpPr>
          <p:nvPr/>
        </p:nvSpPr>
        <p:spPr bwMode="auto">
          <a:xfrm>
            <a:off x="7296150" y="4419600"/>
            <a:ext cx="1619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ROB# tag</a:t>
            </a:r>
          </a:p>
        </p:txBody>
      </p:sp>
      <p:sp>
        <p:nvSpPr>
          <p:cNvPr id="38088" name="Line 200"/>
          <p:cNvSpPr>
            <a:spLocks noChangeShapeType="1"/>
          </p:cNvSpPr>
          <p:nvPr/>
        </p:nvSpPr>
        <p:spPr bwMode="auto">
          <a:xfrm flipH="1" flipV="1">
            <a:off x="6629400" y="2492895"/>
            <a:ext cx="1143000" cy="2002904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8089" name="Line 201"/>
          <p:cNvSpPr>
            <a:spLocks noChangeShapeType="1"/>
          </p:cNvSpPr>
          <p:nvPr/>
        </p:nvSpPr>
        <p:spPr bwMode="auto">
          <a:xfrm flipH="1">
            <a:off x="3505200" y="4800600"/>
            <a:ext cx="3962400" cy="427038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wrong with </a:t>
            </a:r>
            <a:r>
              <a:rPr lang="en-US" dirty="0" err="1"/>
              <a:t>Tomasulo’s</a:t>
            </a:r>
            <a:r>
              <a:rPr lang="en-US"/>
              <a:t>?</a:t>
            </a:r>
            <a:endParaRPr lang="en-US" dirty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instructions</a:t>
            </a:r>
          </a:p>
          <a:p>
            <a:pPr lvl="1"/>
            <a:r>
              <a:rPr lang="en-US" dirty="0"/>
              <a:t>Need </a:t>
            </a:r>
            <a:r>
              <a:rPr lang="en-US" i="1" dirty="0"/>
              <a:t>branch prediction </a:t>
            </a:r>
            <a:r>
              <a:rPr lang="en-US" dirty="0"/>
              <a:t>to guess what to fetch next</a:t>
            </a:r>
          </a:p>
          <a:p>
            <a:pPr lvl="1"/>
            <a:r>
              <a:rPr lang="en-US" dirty="0"/>
              <a:t>Need </a:t>
            </a:r>
            <a:r>
              <a:rPr lang="en-US" i="1" u="sng" dirty="0"/>
              <a:t>speculative execution</a:t>
            </a:r>
            <a:r>
              <a:rPr lang="en-US" dirty="0"/>
              <a:t> to “clean up” wrong guesses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/>
              <a:t>Exceptions and Traps (“software” interrupts)</a:t>
            </a:r>
          </a:p>
          <a:p>
            <a:pPr lvl="1"/>
            <a:r>
              <a:rPr lang="en-US" dirty="0"/>
              <a:t>Need to handle uncommon execution cases</a:t>
            </a:r>
          </a:p>
          <a:p>
            <a:pPr lvl="2"/>
            <a:r>
              <a:rPr lang="en-US" dirty="0"/>
              <a:t>Jump to a software handler</a:t>
            </a:r>
          </a:p>
          <a:p>
            <a:pPr lvl="1"/>
            <a:r>
              <a:rPr lang="en-US" dirty="0"/>
              <a:t>Should follow the </a:t>
            </a:r>
            <a:r>
              <a:rPr lang="en-US" dirty="0" err="1"/>
              <a:t>insn</a:t>
            </a:r>
            <a:r>
              <a:rPr lang="en-US" dirty="0"/>
              <a:t>. on which they were triggered</a:t>
            </a:r>
          </a:p>
          <a:p>
            <a:pPr lvl="1"/>
            <a:r>
              <a:rPr lang="en-US" dirty="0"/>
              <a:t>Often referred to as </a:t>
            </a:r>
            <a:r>
              <a:rPr lang="en-US" i="1" u="sng" dirty="0"/>
              <a:t>precise interrupts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Don’t know relative order of instructions in RS</a:t>
            </a:r>
          </a:p>
        </p:txBody>
      </p:sp>
    </p:spTree>
    <p:extLst>
      <p:ext uri="{BB962C8B-B14F-4D97-AF65-F5344CB8AC3E}">
        <p14:creationId xmlns:p14="http://schemas.microsoft.com/office/powerpoint/2010/main" val="2965922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2</a:t>
            </a:r>
          </a:p>
        </p:txBody>
      </p:sp>
      <p:graphicFrame>
        <p:nvGraphicFramePr>
          <p:cNvPr id="14735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03784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362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48355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3646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096" name="Rectangle 184"/>
          <p:cNvSpPr>
            <a:spLocks noChangeArrowheads="1"/>
          </p:cNvSpPr>
          <p:nvPr/>
        </p:nvSpPr>
        <p:spPr bwMode="auto">
          <a:xfrm>
            <a:off x="3094038" y="3845991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372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6101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110" name="Text Box 198"/>
          <p:cNvSpPr txBox="1">
            <a:spLocks noChangeArrowheads="1"/>
          </p:cNvSpPr>
          <p:nvPr/>
        </p:nvSpPr>
        <p:spPr bwMode="auto">
          <a:xfrm>
            <a:off x="7194550" y="5616575"/>
            <a:ext cx="1035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39111" name="Text Box 199"/>
          <p:cNvSpPr txBox="1">
            <a:spLocks noChangeArrowheads="1"/>
          </p:cNvSpPr>
          <p:nvPr/>
        </p:nvSpPr>
        <p:spPr bwMode="auto">
          <a:xfrm>
            <a:off x="7219950" y="4433888"/>
            <a:ext cx="1619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ROB# tag</a:t>
            </a:r>
          </a:p>
        </p:txBody>
      </p:sp>
      <p:sp>
        <p:nvSpPr>
          <p:cNvPr id="39112" name="Line 200"/>
          <p:cNvSpPr>
            <a:spLocks noChangeShapeType="1"/>
          </p:cNvSpPr>
          <p:nvPr/>
        </p:nvSpPr>
        <p:spPr bwMode="auto">
          <a:xfrm flipH="1" flipV="1">
            <a:off x="6732240" y="2780928"/>
            <a:ext cx="1116360" cy="1714872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9113" name="Line 201"/>
          <p:cNvSpPr>
            <a:spLocks noChangeShapeType="1"/>
          </p:cNvSpPr>
          <p:nvPr/>
        </p:nvSpPr>
        <p:spPr bwMode="auto">
          <a:xfrm flipH="1">
            <a:off x="3505200" y="4800600"/>
            <a:ext cx="4343400" cy="9144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1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3</a:t>
            </a:r>
          </a:p>
        </p:txBody>
      </p:sp>
      <p:graphicFrame>
        <p:nvGraphicFramePr>
          <p:cNvPr id="14745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91153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464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60688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4670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120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4745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3618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134" name="Text Box 198"/>
          <p:cNvSpPr txBox="1">
            <a:spLocks noChangeArrowheads="1"/>
          </p:cNvSpPr>
          <p:nvPr/>
        </p:nvSpPr>
        <p:spPr bwMode="auto">
          <a:xfrm>
            <a:off x="7194550" y="534828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0135" name="Text Box 199"/>
          <p:cNvSpPr txBox="1">
            <a:spLocks noChangeArrowheads="1"/>
          </p:cNvSpPr>
          <p:nvPr/>
        </p:nvSpPr>
        <p:spPr bwMode="auto">
          <a:xfrm>
            <a:off x="7169150" y="5065713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940831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4</a:t>
            </a:r>
          </a:p>
        </p:txBody>
      </p:sp>
      <p:graphicFrame>
        <p:nvGraphicFramePr>
          <p:cNvPr id="147569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158" name="Text Box 198"/>
          <p:cNvSpPr txBox="1">
            <a:spLocks noChangeArrowheads="1"/>
          </p:cNvSpPr>
          <p:nvPr/>
        </p:nvSpPr>
        <p:spPr bwMode="auto">
          <a:xfrm>
            <a:off x="7169150" y="4778375"/>
            <a:ext cx="1035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1159" name="Text Box 199"/>
          <p:cNvSpPr txBox="1">
            <a:spLocks noChangeArrowheads="1"/>
          </p:cNvSpPr>
          <p:nvPr/>
        </p:nvSpPr>
        <p:spPr bwMode="auto">
          <a:xfrm>
            <a:off x="7143750" y="5500688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ROB#1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2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22834"/>
              </p:ext>
            </p:extLst>
          </p:nvPr>
        </p:nvGraphicFramePr>
        <p:xfrm>
          <a:off x="304800" y="1282502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08791"/>
              </p:ext>
            </p:extLst>
          </p:nvPr>
        </p:nvGraphicFramePr>
        <p:xfrm>
          <a:off x="5791200" y="1282502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94786"/>
              </p:ext>
            </p:extLst>
          </p:nvPr>
        </p:nvGraphicFramePr>
        <p:xfrm>
          <a:off x="7467600" y="1282502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5867400" y="3084315"/>
            <a:ext cx="2837636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 finished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set “ready-in-ROB” bit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write result to ROB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CDB broadcast</a:t>
            </a:r>
          </a:p>
        </p:txBody>
      </p:sp>
      <p:sp>
        <p:nvSpPr>
          <p:cNvPr id="24" name="Line 201"/>
          <p:cNvSpPr>
            <a:spLocks noChangeShapeType="1"/>
          </p:cNvSpPr>
          <p:nvPr/>
        </p:nvSpPr>
        <p:spPr bwMode="auto">
          <a:xfrm flipH="1" flipV="1">
            <a:off x="3505200" y="2281040"/>
            <a:ext cx="2362200" cy="14954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5" name="Line 202"/>
          <p:cNvSpPr>
            <a:spLocks noChangeShapeType="1"/>
          </p:cNvSpPr>
          <p:nvPr/>
        </p:nvSpPr>
        <p:spPr bwMode="auto">
          <a:xfrm flipH="1" flipV="1">
            <a:off x="7239000" y="2425502"/>
            <a:ext cx="1371600" cy="9906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91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5</a:t>
            </a:r>
          </a:p>
        </p:txBody>
      </p:sp>
      <p:graphicFrame>
        <p:nvGraphicFramePr>
          <p:cNvPr id="1476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97369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669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55582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6718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168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679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42816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182" name="Text Box 198"/>
          <p:cNvSpPr txBox="1">
            <a:spLocks noChangeArrowheads="1"/>
          </p:cNvSpPr>
          <p:nvPr/>
        </p:nvSpPr>
        <p:spPr bwMode="auto">
          <a:xfrm>
            <a:off x="7194550" y="503713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2183" name="Text Box 199"/>
          <p:cNvSpPr txBox="1">
            <a:spLocks noChangeArrowheads="1"/>
          </p:cNvSpPr>
          <p:nvPr/>
        </p:nvSpPr>
        <p:spPr bwMode="auto">
          <a:xfrm>
            <a:off x="7169150" y="5630863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42184" name="Text Box 200"/>
          <p:cNvSpPr txBox="1">
            <a:spLocks noChangeArrowheads="1"/>
          </p:cNvSpPr>
          <p:nvPr/>
        </p:nvSpPr>
        <p:spPr bwMode="auto">
          <a:xfrm>
            <a:off x="5638800" y="3102159"/>
            <a:ext cx="3460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ldf retires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write ROB result to regfile</a:t>
            </a:r>
          </a:p>
        </p:txBody>
      </p:sp>
      <p:sp>
        <p:nvSpPr>
          <p:cNvPr id="42185" name="Line 201"/>
          <p:cNvSpPr>
            <a:spLocks noChangeShapeType="1"/>
          </p:cNvSpPr>
          <p:nvPr/>
        </p:nvSpPr>
        <p:spPr bwMode="auto">
          <a:xfrm flipH="1" flipV="1">
            <a:off x="3505200" y="2249671"/>
            <a:ext cx="2133600" cy="10985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0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6</a:t>
            </a:r>
          </a:p>
        </p:txBody>
      </p:sp>
      <p:graphicFrame>
        <p:nvGraphicFramePr>
          <p:cNvPr id="14776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84117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772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94022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774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19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781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79340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206" name="Text Box 198"/>
          <p:cNvSpPr txBox="1">
            <a:spLocks noChangeArrowheads="1"/>
          </p:cNvSpPr>
          <p:nvPr/>
        </p:nvSpPr>
        <p:spPr bwMode="auto">
          <a:xfrm>
            <a:off x="7194550" y="562133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3207" name="Text Box 199"/>
          <p:cNvSpPr txBox="1">
            <a:spLocks noChangeArrowheads="1"/>
          </p:cNvSpPr>
          <p:nvPr/>
        </p:nvSpPr>
        <p:spPr bwMode="auto">
          <a:xfrm>
            <a:off x="7169150" y="4783138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064102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7</a:t>
            </a:r>
          </a:p>
        </p:txBody>
      </p:sp>
      <p:graphicFrame>
        <p:nvGraphicFramePr>
          <p:cNvPr id="1478766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216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44230" name="Text Box 198"/>
          <p:cNvSpPr txBox="1">
            <a:spLocks noChangeArrowheads="1"/>
          </p:cNvSpPr>
          <p:nvPr/>
        </p:nvSpPr>
        <p:spPr bwMode="auto">
          <a:xfrm>
            <a:off x="7239000" y="4876800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ROB#4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02159"/>
              </p:ext>
            </p:extLst>
          </p:nvPr>
        </p:nvGraphicFramePr>
        <p:xfrm>
          <a:off x="304800" y="128012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87627"/>
              </p:ext>
            </p:extLst>
          </p:nvPr>
        </p:nvGraphicFramePr>
        <p:xfrm>
          <a:off x="5791200" y="128012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99025"/>
              </p:ext>
            </p:extLst>
          </p:nvPr>
        </p:nvGraphicFramePr>
        <p:xfrm>
          <a:off x="7467600" y="128012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 Box 199"/>
          <p:cNvSpPr txBox="1">
            <a:spLocks noChangeArrowheads="1"/>
          </p:cNvSpPr>
          <p:nvPr/>
        </p:nvSpPr>
        <p:spPr bwMode="auto">
          <a:xfrm>
            <a:off x="5594350" y="3608983"/>
            <a:ext cx="295035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stall D (no free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STore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RS)</a:t>
            </a:r>
          </a:p>
        </p:txBody>
      </p:sp>
    </p:spTree>
    <p:extLst>
      <p:ext uri="{BB962C8B-B14F-4D97-AF65-F5344CB8AC3E}">
        <p14:creationId xmlns:p14="http://schemas.microsoft.com/office/powerpoint/2010/main" val="1047343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8</a:t>
            </a:r>
          </a:p>
        </p:txBody>
      </p:sp>
      <p:graphicFrame>
        <p:nvGraphicFramePr>
          <p:cNvPr id="1479790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254" name="Text Box 198"/>
          <p:cNvSpPr txBox="1">
            <a:spLocks noChangeArrowheads="1"/>
          </p:cNvSpPr>
          <p:nvPr/>
        </p:nvSpPr>
        <p:spPr bwMode="auto">
          <a:xfrm>
            <a:off x="7162800" y="5205413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ROB#2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89151"/>
              </p:ext>
            </p:extLst>
          </p:nvPr>
        </p:nvGraphicFramePr>
        <p:xfrm>
          <a:off x="304800" y="1277987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90954"/>
              </p:ext>
            </p:extLst>
          </p:nvPr>
        </p:nvGraphicFramePr>
        <p:xfrm>
          <a:off x="5791200" y="1277987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84"/>
          <p:cNvSpPr>
            <a:spLocks noChangeArrowheads="1"/>
          </p:cNvSpPr>
          <p:nvPr/>
        </p:nvSpPr>
        <p:spPr bwMode="auto">
          <a:xfrm>
            <a:off x="3094038" y="3748782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9060"/>
              </p:ext>
            </p:extLst>
          </p:nvPr>
        </p:nvGraphicFramePr>
        <p:xfrm>
          <a:off x="7467600" y="1277987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 Box 199"/>
          <p:cNvSpPr txBox="1">
            <a:spLocks noChangeArrowheads="1"/>
          </p:cNvSpPr>
          <p:nvPr/>
        </p:nvSpPr>
        <p:spPr bwMode="auto">
          <a:xfrm>
            <a:off x="5562600" y="3114725"/>
            <a:ext cx="285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stall R for addi (in-order)</a:t>
            </a:r>
          </a:p>
        </p:txBody>
      </p:sp>
      <p:sp>
        <p:nvSpPr>
          <p:cNvPr id="16" name="Text Box 200"/>
          <p:cNvSpPr txBox="1">
            <a:spLocks noChangeArrowheads="1"/>
          </p:cNvSpPr>
          <p:nvPr/>
        </p:nvSpPr>
        <p:spPr bwMode="auto">
          <a:xfrm>
            <a:off x="5562600" y="3501008"/>
            <a:ext cx="3091424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ROB#2 not in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MapTable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f2,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don’t set “ready-in-ROB”</a:t>
            </a:r>
          </a:p>
        </p:txBody>
      </p:sp>
    </p:spTree>
    <p:extLst>
      <p:ext uri="{BB962C8B-B14F-4D97-AF65-F5344CB8AC3E}">
        <p14:creationId xmlns:p14="http://schemas.microsoft.com/office/powerpoint/2010/main" val="72265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9</a:t>
            </a:r>
          </a:p>
        </p:txBody>
      </p:sp>
      <p:graphicFrame>
        <p:nvGraphicFramePr>
          <p:cNvPr id="148081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264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46278" name="Text Box 198"/>
          <p:cNvSpPr txBox="1">
            <a:spLocks noChangeArrowheads="1"/>
          </p:cNvSpPr>
          <p:nvPr/>
        </p:nvSpPr>
        <p:spPr bwMode="auto">
          <a:xfrm>
            <a:off x="7143750" y="5627688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ROB#5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sp>
        <p:nvSpPr>
          <p:cNvPr id="46281" name="Text Box 201"/>
          <p:cNvSpPr txBox="1">
            <a:spLocks noChangeArrowheads="1"/>
          </p:cNvSpPr>
          <p:nvPr/>
        </p:nvSpPr>
        <p:spPr bwMode="auto">
          <a:xfrm>
            <a:off x="7162800" y="5337175"/>
            <a:ext cx="18748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free, re-allocate</a:t>
            </a:r>
          </a:p>
        </p:txBody>
      </p:sp>
      <p:graphicFrame>
        <p:nvGraphicFramePr>
          <p:cNvPr id="1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53142"/>
              </p:ext>
            </p:extLst>
          </p:nvPr>
        </p:nvGraphicFramePr>
        <p:xfrm>
          <a:off x="304800" y="1280667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7467"/>
              </p:ext>
            </p:extLst>
          </p:nvPr>
        </p:nvGraphicFramePr>
        <p:xfrm>
          <a:off x="5791200" y="1280667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78785"/>
              </p:ext>
            </p:extLst>
          </p:nvPr>
        </p:nvGraphicFramePr>
        <p:xfrm>
          <a:off x="7467600" y="1280667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 Box 199"/>
          <p:cNvSpPr txBox="1">
            <a:spLocks noChangeArrowheads="1"/>
          </p:cNvSpPr>
          <p:nvPr/>
        </p:nvSpPr>
        <p:spPr bwMode="auto">
          <a:xfrm>
            <a:off x="5562600" y="3098355"/>
            <a:ext cx="1301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retire mulf</a:t>
            </a:r>
          </a:p>
        </p:txBody>
      </p:sp>
      <p:sp>
        <p:nvSpPr>
          <p:cNvPr id="21" name="Text Box 200"/>
          <p:cNvSpPr txBox="1">
            <a:spLocks noChangeArrowheads="1"/>
          </p:cNvSpPr>
          <p:nvPr/>
        </p:nvSpPr>
        <p:spPr bwMode="auto">
          <a:xfrm>
            <a:off x="5562600" y="3501008"/>
            <a:ext cx="34115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all pipe stages active at once!</a:t>
            </a:r>
          </a:p>
        </p:txBody>
      </p:sp>
    </p:spTree>
    <p:extLst>
      <p:ext uri="{BB962C8B-B14F-4D97-AF65-F5344CB8AC3E}">
        <p14:creationId xmlns:p14="http://schemas.microsoft.com/office/powerpoint/2010/main" val="4111887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10</a:t>
            </a:r>
          </a:p>
        </p:txBody>
      </p:sp>
      <p:graphicFrame>
        <p:nvGraphicFramePr>
          <p:cNvPr id="1481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56305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181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46044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1838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288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191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58368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302" name="Text Box 198"/>
          <p:cNvSpPr txBox="1">
            <a:spLocks noChangeArrowheads="1"/>
          </p:cNvSpPr>
          <p:nvPr/>
        </p:nvSpPr>
        <p:spPr bwMode="auto">
          <a:xfrm>
            <a:off x="7162800" y="5621338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818683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11</a:t>
            </a:r>
          </a:p>
        </p:txBody>
      </p:sp>
      <p:graphicFrame>
        <p:nvGraphicFramePr>
          <p:cNvPr id="14827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66229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284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43200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286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31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293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03911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326" name="Text Box 198"/>
          <p:cNvSpPr txBox="1">
            <a:spLocks noChangeArrowheads="1"/>
          </p:cNvSpPr>
          <p:nvPr/>
        </p:nvSpPr>
        <p:spPr bwMode="auto">
          <a:xfrm>
            <a:off x="5715000" y="3200584"/>
            <a:ext cx="10985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retire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stf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5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Speculation and Precise Interrupts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branch is </a:t>
            </a:r>
            <a:r>
              <a:rPr lang="en-US" dirty="0" err="1"/>
              <a:t>mis</a:t>
            </a:r>
            <a:r>
              <a:rPr lang="en-US" dirty="0"/>
              <a:t>-speculated by predictor</a:t>
            </a:r>
          </a:p>
          <a:p>
            <a:pPr lvl="1"/>
            <a:r>
              <a:rPr lang="en-US" dirty="0"/>
              <a:t>Must reset state (</a:t>
            </a:r>
            <a:r>
              <a:rPr lang="en-US" dirty="0" err="1"/>
              <a:t>e.g</a:t>
            </a:r>
            <a:r>
              <a:rPr lang="en-US" dirty="0"/>
              <a:t>,. </a:t>
            </a:r>
            <a:r>
              <a:rPr lang="en-US" dirty="0" err="1"/>
              <a:t>regs</a:t>
            </a:r>
            <a:r>
              <a:rPr lang="en-US" dirty="0"/>
              <a:t>) to time of branch</a:t>
            </a:r>
          </a:p>
          <a:p>
            <a:r>
              <a:rPr lang="en-US" dirty="0"/>
              <a:t>Sequential semantics for interrupts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insns</a:t>
            </a:r>
            <a:r>
              <a:rPr lang="en-US" dirty="0"/>
              <a:t>. before interrupt should be complete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insns</a:t>
            </a:r>
            <a:r>
              <a:rPr lang="en-US" dirty="0"/>
              <a:t>. after interrupt should look as if never started (abort)</a:t>
            </a:r>
          </a:p>
          <a:p>
            <a:endParaRPr lang="en-US" dirty="0"/>
          </a:p>
          <a:p>
            <a:r>
              <a:rPr lang="en-US" dirty="0"/>
              <a:t>What makes this difficult?</a:t>
            </a:r>
          </a:p>
          <a:p>
            <a:pPr lvl="1"/>
            <a:r>
              <a:rPr lang="en-US" dirty="0"/>
              <a:t>Younger </a:t>
            </a:r>
            <a:r>
              <a:rPr lang="en-US" dirty="0" err="1"/>
              <a:t>insns</a:t>
            </a:r>
            <a:r>
              <a:rPr lang="en-US" dirty="0"/>
              <a:t>. finish before branch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must undo </a:t>
            </a:r>
            <a:r>
              <a:rPr lang="en-US" dirty="0" err="1"/>
              <a:t>writebacks</a:t>
            </a:r>
            <a:endParaRPr lang="en-US" dirty="0"/>
          </a:p>
          <a:p>
            <a:pPr lvl="1"/>
            <a:r>
              <a:rPr lang="en-US" dirty="0"/>
              <a:t>Older </a:t>
            </a:r>
            <a:r>
              <a:rPr lang="en-US" dirty="0" err="1"/>
              <a:t>insns</a:t>
            </a:r>
            <a:r>
              <a:rPr lang="en-US" dirty="0"/>
              <a:t>. not done when young branch resolves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must wait</a:t>
            </a:r>
          </a:p>
          <a:p>
            <a:pPr lvl="2"/>
            <a:r>
              <a:rPr lang="en-US" dirty="0"/>
              <a:t>Older </a:t>
            </a:r>
            <a:r>
              <a:rPr lang="en-US" dirty="0" err="1"/>
              <a:t>insn</a:t>
            </a:r>
            <a:r>
              <a:rPr lang="en-US" dirty="0"/>
              <a:t>. takes page fault or divide by zero </a:t>
            </a:r>
            <a:r>
              <a:rPr lang="en-US" dirty="0">
                <a:sym typeface="Symbol" pitchFamily="18" charset="2"/>
              </a:rPr>
              <a:t> forget the branch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Same problem 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3200" dirty="0">
                <a:solidFill>
                  <a:schemeClr val="bg1"/>
                </a:solidFill>
              </a:rPr>
              <a:t>Same solution</a:t>
            </a:r>
          </a:p>
        </p:txBody>
      </p:sp>
    </p:spTree>
    <p:extLst>
      <p:ext uri="{BB962C8B-B14F-4D97-AF65-F5344CB8AC3E}">
        <p14:creationId xmlns:p14="http://schemas.microsoft.com/office/powerpoint/2010/main" val="3836887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Precise State in P6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dirty="0"/>
              <a:t>Point of ROB is maintaining </a:t>
            </a:r>
            <a:r>
              <a:rPr lang="en-US" b="1" dirty="0">
                <a:solidFill>
                  <a:srgbClr val="FF0909"/>
                </a:solidFill>
              </a:rPr>
              <a:t>precise state</a:t>
            </a:r>
          </a:p>
          <a:p>
            <a:pPr marL="838200" lvl="1" indent="-381000" eaLnBrk="1" hangingPunct="1"/>
            <a:r>
              <a:rPr lang="en-US" dirty="0"/>
              <a:t>How does that work?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Wait until last good </a:t>
            </a:r>
            <a:r>
              <a:rPr lang="en-US" dirty="0" err="1"/>
              <a:t>insn</a:t>
            </a:r>
            <a:r>
              <a:rPr lang="en-US" dirty="0"/>
              <a:t>. retires, first bad </a:t>
            </a:r>
            <a:r>
              <a:rPr lang="en-US" dirty="0" err="1"/>
              <a:t>insn</a:t>
            </a:r>
            <a:r>
              <a:rPr lang="en-US" dirty="0"/>
              <a:t>. at ROB head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Zero (0) contents of ROB, RS, and Map Table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Start over</a:t>
            </a:r>
          </a:p>
          <a:p>
            <a:pPr marL="838200" lvl="1" indent="-381000" eaLnBrk="1" hangingPunct="1"/>
            <a:r>
              <a:rPr lang="en-US" dirty="0"/>
              <a:t>Works because zero (0) means the right thing…</a:t>
            </a:r>
          </a:p>
          <a:p>
            <a:pPr marL="1295400" lvl="2" indent="-381000" eaLnBrk="1" hangingPunct="1"/>
            <a:r>
              <a:rPr lang="en-US" dirty="0"/>
              <a:t>0 in ROB/RS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entry is empty</a:t>
            </a:r>
          </a:p>
          <a:p>
            <a:pPr marL="1295400" lvl="2" indent="-381000" eaLnBrk="1" hangingPunct="1"/>
            <a:r>
              <a:rPr lang="en-US" dirty="0"/>
              <a:t>Tag == 0 in Map Table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register is in </a:t>
            </a:r>
            <a:r>
              <a:rPr lang="en-US" dirty="0" err="1"/>
              <a:t>Regfile</a:t>
            </a:r>
            <a:endParaRPr lang="en-US" dirty="0"/>
          </a:p>
          <a:p>
            <a:pPr marL="838200" lvl="1" indent="-381000" eaLnBrk="1" hangingPunct="1"/>
            <a:r>
              <a:rPr lang="en-US" dirty="0"/>
              <a:t>…and because </a:t>
            </a:r>
            <a:r>
              <a:rPr lang="en-US" dirty="0" err="1"/>
              <a:t>Regfile</a:t>
            </a:r>
            <a:r>
              <a:rPr lang="en-US" dirty="0"/>
              <a:t> and L1-D writes take place at R</a:t>
            </a:r>
          </a:p>
          <a:p>
            <a:pPr marL="838200" lvl="1" indent="-381000" eaLnBrk="1" hangingPunct="1"/>
            <a:r>
              <a:rPr lang="en-US" dirty="0"/>
              <a:t>Example: page fault in first </a:t>
            </a:r>
            <a:r>
              <a:rPr lang="en-US" b="1" dirty="0" err="1">
                <a:latin typeface="Courier" pitchFamily="49" charset="0"/>
              </a:rPr>
              <a:t>stf</a:t>
            </a:r>
            <a:endParaRPr lang="en-US" b="1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83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9 (with precise state)</a:t>
            </a:r>
          </a:p>
        </p:txBody>
      </p:sp>
      <p:graphicFrame>
        <p:nvGraphicFramePr>
          <p:cNvPr id="14848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10014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488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0960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491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31225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360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4985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54960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374" name="Text Box 198"/>
          <p:cNvSpPr txBox="1">
            <a:spLocks noChangeArrowheads="1"/>
          </p:cNvSpPr>
          <p:nvPr/>
        </p:nvSpPr>
        <p:spPr bwMode="auto">
          <a:xfrm>
            <a:off x="6584950" y="3721448"/>
            <a:ext cx="1644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PAGE FAULT</a:t>
            </a:r>
          </a:p>
        </p:txBody>
      </p:sp>
      <p:sp>
        <p:nvSpPr>
          <p:cNvPr id="50375" name="Line 199"/>
          <p:cNvSpPr>
            <a:spLocks noChangeShapeType="1"/>
          </p:cNvSpPr>
          <p:nvPr/>
        </p:nvSpPr>
        <p:spPr bwMode="auto">
          <a:xfrm flipH="1" flipV="1">
            <a:off x="4953000" y="2684810"/>
            <a:ext cx="2133600" cy="10985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5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10 (with precise state)</a:t>
            </a:r>
          </a:p>
        </p:txBody>
      </p:sp>
      <p:graphicFrame>
        <p:nvGraphicFramePr>
          <p:cNvPr id="14858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07258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59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48052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593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56956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384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600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53156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398" name="Text Box 198"/>
          <p:cNvSpPr txBox="1">
            <a:spLocks noChangeArrowheads="1"/>
          </p:cNvSpPr>
          <p:nvPr/>
        </p:nvSpPr>
        <p:spPr bwMode="auto">
          <a:xfrm>
            <a:off x="5714880" y="3140968"/>
            <a:ext cx="3249608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faulting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at ROB head?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CLEAR EVERYTHING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set fetch PC to fault handler</a:t>
            </a:r>
          </a:p>
        </p:txBody>
      </p:sp>
      <p:sp>
        <p:nvSpPr>
          <p:cNvPr id="51399" name="Line 199"/>
          <p:cNvSpPr>
            <a:spLocks noChangeShapeType="1"/>
          </p:cNvSpPr>
          <p:nvPr/>
        </p:nvSpPr>
        <p:spPr bwMode="auto">
          <a:xfrm flipH="1" flipV="1">
            <a:off x="4343400" y="2908648"/>
            <a:ext cx="1393166" cy="533292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1400" name="Line 200"/>
          <p:cNvSpPr>
            <a:spLocks noChangeShapeType="1"/>
          </p:cNvSpPr>
          <p:nvPr/>
        </p:nvSpPr>
        <p:spPr bwMode="auto">
          <a:xfrm flipH="1">
            <a:off x="5105400" y="4011283"/>
            <a:ext cx="1873370" cy="139132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1401" name="Line 201"/>
          <p:cNvSpPr>
            <a:spLocks noChangeShapeType="1"/>
          </p:cNvSpPr>
          <p:nvPr/>
        </p:nvSpPr>
        <p:spPr bwMode="auto">
          <a:xfrm flipH="1" flipV="1">
            <a:off x="6705598" y="2487960"/>
            <a:ext cx="212921" cy="743744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59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11 (with precise state)</a:t>
            </a:r>
          </a:p>
        </p:txBody>
      </p:sp>
      <p:graphicFrame>
        <p:nvGraphicFramePr>
          <p:cNvPr id="14868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90953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693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2957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695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789690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[f4]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408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703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35486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709944" y="3140968"/>
            <a:ext cx="332655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PF handler done?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CLEAR EVERYTHING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iret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fetch PC to faulting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816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12 (with precise state)</a:t>
            </a:r>
          </a:p>
        </p:txBody>
      </p:sp>
      <p:graphicFrame>
        <p:nvGraphicFramePr>
          <p:cNvPr id="1487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678842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79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11766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7982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87597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[f4]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432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805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9575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6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Performance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other words: what is the cost of precise state?</a:t>
            </a:r>
          </a:p>
          <a:p>
            <a:pPr lvl="1" eaLnBrk="1" hangingPunct="1">
              <a:buFontTx/>
              <a:buChar char="+"/>
            </a:pPr>
            <a:r>
              <a:rPr lang="en-US" dirty="0"/>
              <a:t>In general: same performance as “plain” </a:t>
            </a:r>
            <a:r>
              <a:rPr lang="en-US" dirty="0" err="1"/>
              <a:t>Tomasulo</a:t>
            </a:r>
            <a:endParaRPr lang="en-US" dirty="0"/>
          </a:p>
          <a:p>
            <a:pPr lvl="2" eaLnBrk="1" hangingPunct="1"/>
            <a:r>
              <a:rPr lang="en-US" dirty="0"/>
              <a:t>ROB is not a performance device</a:t>
            </a:r>
          </a:p>
          <a:p>
            <a:pPr lvl="2" eaLnBrk="1" hangingPunct="1"/>
            <a:r>
              <a:rPr lang="en-US" dirty="0"/>
              <a:t>Maybe a little better (RS freed earlier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fewer </a:t>
            </a:r>
            <a:r>
              <a:rPr lang="en-US" dirty="0" err="1"/>
              <a:t>struct</a:t>
            </a:r>
            <a:r>
              <a:rPr lang="en-US" dirty="0"/>
              <a:t> hazards)</a:t>
            </a:r>
          </a:p>
          <a:p>
            <a:pPr lvl="1" eaLnBrk="1" hangingPunct="1">
              <a:buFontTx/>
              <a:buChar char="–"/>
            </a:pPr>
            <a:r>
              <a:rPr lang="en-US" dirty="0"/>
              <a:t>Unless ROB is too small</a:t>
            </a:r>
          </a:p>
          <a:p>
            <a:pPr lvl="2" eaLnBrk="1" hangingPunct="1"/>
            <a:r>
              <a:rPr lang="en-US" dirty="0"/>
              <a:t>In which case ROB </a:t>
            </a:r>
            <a:r>
              <a:rPr lang="en-US" dirty="0" err="1"/>
              <a:t>struct</a:t>
            </a:r>
            <a:r>
              <a:rPr lang="en-US" dirty="0"/>
              <a:t> hazards become a problem</a:t>
            </a:r>
          </a:p>
          <a:p>
            <a:pPr lvl="1" eaLnBrk="1" hangingPunct="1"/>
            <a:r>
              <a:rPr lang="en-US" dirty="0"/>
              <a:t>Rules of thumb for ROB size</a:t>
            </a:r>
          </a:p>
          <a:p>
            <a:pPr lvl="2" eaLnBrk="1" hangingPunct="1"/>
            <a:r>
              <a:rPr lang="en-US" dirty="0"/>
              <a:t>At least N (width) * number of pipe stages between D and R</a:t>
            </a:r>
          </a:p>
          <a:p>
            <a:pPr lvl="2" eaLnBrk="1" hangingPunct="1"/>
            <a:r>
              <a:rPr lang="en-US" dirty="0"/>
              <a:t>At least N * t</a:t>
            </a:r>
            <a:r>
              <a:rPr lang="en-US" baseline="-25000" dirty="0"/>
              <a:t>hit-L2</a:t>
            </a:r>
            <a:endParaRPr lang="en-US" dirty="0"/>
          </a:p>
          <a:p>
            <a:pPr lvl="2" eaLnBrk="1" hangingPunct="1"/>
            <a:r>
              <a:rPr lang="en-US" dirty="0"/>
              <a:t>Can add a factor of 2 to both if you want</a:t>
            </a:r>
          </a:p>
          <a:p>
            <a:pPr lvl="2" eaLnBrk="1" hangingPunct="1"/>
            <a:r>
              <a:rPr lang="en-US" dirty="0"/>
              <a:t>What is the rationale behind these?</a:t>
            </a:r>
          </a:p>
        </p:txBody>
      </p:sp>
    </p:spTree>
    <p:extLst>
      <p:ext uri="{BB962C8B-B14F-4D97-AF65-F5344CB8AC3E}">
        <p14:creationId xmlns:p14="http://schemas.microsoft.com/office/powerpoint/2010/main" val="2390036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The Problem with P6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Problem for high performance implementations</a:t>
            </a:r>
          </a:p>
          <a:p>
            <a:pPr lvl="1" eaLnBrk="1" hangingPunct="1">
              <a:buFontTx/>
              <a:buChar char="–"/>
            </a:pPr>
            <a:r>
              <a:rPr lang="en-US" dirty="0">
                <a:solidFill>
                  <a:srgbClr val="000000"/>
                </a:solidFill>
              </a:rPr>
              <a:t>Too much </a:t>
            </a:r>
            <a:r>
              <a:rPr lang="en-US" b="1" dirty="0"/>
              <a:t>value movement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Regfile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>
                <a:solidFill>
                  <a:srgbClr val="000000"/>
                </a:solidFill>
              </a:rPr>
              <a:t>ROB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RS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ROB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Regfile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 eaLnBrk="1" hangingPunct="1">
              <a:buFontTx/>
              <a:buChar char="–"/>
            </a:pPr>
            <a:r>
              <a:rPr lang="en-US" dirty="0">
                <a:solidFill>
                  <a:srgbClr val="000000"/>
                </a:solidFill>
              </a:rPr>
              <a:t>Multi-input </a:t>
            </a:r>
            <a:r>
              <a:rPr lang="en-US" dirty="0" err="1">
                <a:solidFill>
                  <a:srgbClr val="000000"/>
                </a:solidFill>
              </a:rPr>
              <a:t>muxes</a:t>
            </a:r>
            <a:r>
              <a:rPr lang="en-US" dirty="0">
                <a:solidFill>
                  <a:srgbClr val="000000"/>
                </a:solidFill>
              </a:rPr>
              <a:t>, long buses, slow clock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7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8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9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56357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7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68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70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2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3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4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5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6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7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8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9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1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2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3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4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5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56387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56388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56389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56390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1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56392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56393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4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56395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6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7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8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9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400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01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56402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3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4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5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6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56407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8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9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0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1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2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3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4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5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6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7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8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9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56420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1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2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3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4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5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6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7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8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56429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30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</p:spTree>
    <p:extLst>
      <p:ext uri="{BB962C8B-B14F-4D97-AF65-F5344CB8AC3E}">
        <p14:creationId xmlns:p14="http://schemas.microsoft.com/office/powerpoint/2010/main" val="2938000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MIPS R10K: Alternative Implementation</a:t>
            </a:r>
          </a:p>
        </p:txBody>
      </p:sp>
      <p:sp>
        <p:nvSpPr>
          <p:cNvPr id="102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9"/>
            <a:ext cx="8229600" cy="129614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One big </a:t>
            </a:r>
            <a:r>
              <a:rPr lang="en-US" b="1" dirty="0"/>
              <a:t>physical register file</a:t>
            </a:r>
            <a:r>
              <a:rPr lang="en-US" dirty="0"/>
              <a:t> holds all data - no copies</a:t>
            </a:r>
          </a:p>
          <a:p>
            <a:pPr lvl="1" eaLnBrk="1" hangingPunct="1">
              <a:buFontTx/>
              <a:buChar char="+"/>
            </a:pPr>
            <a:r>
              <a:rPr lang="en-US" dirty="0"/>
              <a:t>Register file close to FUs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small and fast data path</a:t>
            </a:r>
          </a:p>
          <a:p>
            <a:pPr lvl="1" eaLnBrk="1" hangingPunct="1"/>
            <a:r>
              <a:rPr lang="en-US" dirty="0"/>
              <a:t>ROB and RS “on the side” used only for control and tags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314450" y="2971800"/>
            <a:ext cx="2038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77240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2838450" y="1214438"/>
            <a:ext cx="5905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 rot="-5400000">
            <a:off x="31773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 flipV="1">
            <a:off x="1695450" y="3962400"/>
            <a:ext cx="60769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77724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77724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77724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77724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7724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77724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77724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77724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77724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31290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6775450" y="248285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7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5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9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0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1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332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3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4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77724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7" name="Rectangle 97"/>
          <p:cNvSpPr>
            <a:spLocks noChangeArrowheads="1"/>
          </p:cNvSpPr>
          <p:nvPr/>
        </p:nvSpPr>
        <p:spPr bwMode="auto">
          <a:xfrm>
            <a:off x="77724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8" name="Rectangle 98"/>
          <p:cNvSpPr>
            <a:spLocks noChangeArrowheads="1"/>
          </p:cNvSpPr>
          <p:nvPr/>
        </p:nvSpPr>
        <p:spPr bwMode="auto">
          <a:xfrm>
            <a:off x="77724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77724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8001000" y="3657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8382000" y="3657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2" name="Freeform 102"/>
          <p:cNvSpPr>
            <a:spLocks/>
          </p:cNvSpPr>
          <p:nvPr/>
        </p:nvSpPr>
        <p:spPr bwMode="auto">
          <a:xfrm>
            <a:off x="81534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3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10344" name="Freeform 104"/>
          <p:cNvSpPr>
            <a:spLocks/>
          </p:cNvSpPr>
          <p:nvPr/>
        </p:nvSpPr>
        <p:spPr bwMode="auto">
          <a:xfrm>
            <a:off x="4648199" y="2438400"/>
            <a:ext cx="1381125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5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7" name="Freeform 107"/>
          <p:cNvSpPr>
            <a:spLocks/>
          </p:cNvSpPr>
          <p:nvPr/>
        </p:nvSpPr>
        <p:spPr bwMode="auto">
          <a:xfrm>
            <a:off x="4505325" y="1219200"/>
            <a:ext cx="1981200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8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FF0909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9" name="Freeform 109"/>
          <p:cNvSpPr>
            <a:spLocks/>
          </p:cNvSpPr>
          <p:nvPr/>
        </p:nvSpPr>
        <p:spPr bwMode="auto">
          <a:xfrm>
            <a:off x="3048000" y="2362200"/>
            <a:ext cx="31242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384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6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17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5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7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21" name="Text Box 72"/>
          <p:cNvSpPr txBox="1">
            <a:spLocks noChangeArrowheads="1"/>
          </p:cNvSpPr>
          <p:nvPr/>
        </p:nvSpPr>
        <p:spPr bwMode="auto">
          <a:xfrm>
            <a:off x="8172400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1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 in R10K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Architectural register file? Gone</a:t>
            </a:r>
          </a:p>
          <a:p>
            <a:r>
              <a:rPr lang="en-US" dirty="0"/>
              <a:t>Physical register file holds all values</a:t>
            </a:r>
          </a:p>
          <a:p>
            <a:pPr lvl="1"/>
            <a:r>
              <a:rPr lang="en-US" dirty="0"/>
              <a:t>#physical registers = #architectural registers + #ROB entries</a:t>
            </a:r>
          </a:p>
          <a:p>
            <a:pPr lvl="1"/>
            <a:r>
              <a:rPr lang="en-US" dirty="0"/>
              <a:t>Map architectural registers to physical registers</a:t>
            </a:r>
          </a:p>
          <a:p>
            <a:pPr lvl="1"/>
            <a:r>
              <a:rPr lang="en-US" dirty="0"/>
              <a:t>No WAW or WAR hazards (physical </a:t>
            </a:r>
            <a:r>
              <a:rPr lang="en-US" dirty="0" err="1"/>
              <a:t>regs</a:t>
            </a:r>
            <a:r>
              <a:rPr lang="en-US" dirty="0"/>
              <a:t>. replace RS values)</a:t>
            </a:r>
          </a:p>
          <a:p>
            <a:r>
              <a:rPr lang="en-US" dirty="0"/>
              <a:t>Fundamental change to map table</a:t>
            </a:r>
          </a:p>
          <a:p>
            <a:pPr lvl="1"/>
            <a:r>
              <a:rPr lang="en-US" dirty="0"/>
              <a:t>Mappings cannot be 0 (no architectural register file)</a:t>
            </a:r>
          </a:p>
          <a:p>
            <a:r>
              <a:rPr lang="en-US" dirty="0"/>
              <a:t>Explicit free list tracks unallocated physical </a:t>
            </a:r>
            <a:r>
              <a:rPr lang="en-US" dirty="0" err="1"/>
              <a:t>regs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ROB returns physical </a:t>
            </a:r>
            <a:r>
              <a:rPr lang="en-US" dirty="0" err="1"/>
              <a:t>regs</a:t>
            </a:r>
            <a:r>
              <a:rPr lang="en-US" dirty="0"/>
              <a:t>. to free list</a:t>
            </a:r>
          </a:p>
        </p:txBody>
      </p:sp>
    </p:spTree>
    <p:extLst>
      <p:ext uri="{BB962C8B-B14F-4D97-AF65-F5344CB8AC3E}">
        <p14:creationId xmlns:p14="http://schemas.microsoft.com/office/powerpoint/2010/main" val="853654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sz="4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Question: how is the last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renamed?</a:t>
            </a:r>
          </a:p>
          <a:p>
            <a:pPr lvl="1"/>
            <a:r>
              <a:rPr lang="en-US" dirty="0">
                <a:sym typeface="Symbol" pitchFamily="18" charset="2"/>
              </a:rPr>
              <a:t>We are out of free physical registers</a:t>
            </a:r>
          </a:p>
          <a:p>
            <a:pPr lvl="1"/>
            <a:r>
              <a:rPr lang="en-US" dirty="0">
                <a:sym typeface="Symbol" pitchFamily="18" charset="2"/>
              </a:rPr>
              <a:t>Real question: how/when are physical registers freed?</a:t>
            </a:r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45285"/>
              </p:ext>
            </p:extLst>
          </p:nvPr>
        </p:nvGraphicFramePr>
        <p:xfrm>
          <a:off x="539552" y="2780928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???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51520" y="4477346"/>
            <a:ext cx="8712968" cy="1786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Precise State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Speculative execution requires</a:t>
            </a:r>
          </a:p>
          <a:p>
            <a:pPr lvl="1"/>
            <a:r>
              <a:rPr lang="en-US" dirty="0"/>
              <a:t>(Ability to) abort &amp; restart at every branch</a:t>
            </a:r>
          </a:p>
          <a:p>
            <a:pPr lvl="1"/>
            <a:r>
              <a:rPr lang="en-US" dirty="0"/>
              <a:t>Abort &amp; restart at every load (covered in later lecture)</a:t>
            </a:r>
          </a:p>
          <a:p>
            <a:r>
              <a:rPr lang="en-US" dirty="0"/>
              <a:t>Synchronous (exception and trap) events require</a:t>
            </a:r>
          </a:p>
          <a:p>
            <a:pPr lvl="1"/>
            <a:r>
              <a:rPr lang="en-US" dirty="0"/>
              <a:t>Abort &amp; restart at every load, store, divide, …</a:t>
            </a:r>
          </a:p>
          <a:p>
            <a:r>
              <a:rPr lang="en-US" dirty="0"/>
              <a:t>Asynchronous (hardware) interrupts require</a:t>
            </a:r>
          </a:p>
          <a:p>
            <a:pPr lvl="1"/>
            <a:r>
              <a:rPr lang="en-US" dirty="0"/>
              <a:t>Abort &amp; restart at every ??</a:t>
            </a:r>
          </a:p>
          <a:p>
            <a:pPr lvl="1"/>
            <a:endParaRPr lang="en-US" dirty="0"/>
          </a:p>
          <a:p>
            <a:r>
              <a:rPr lang="en-US" dirty="0"/>
              <a:t>Real world: bite the bullet</a:t>
            </a:r>
          </a:p>
          <a:p>
            <a:pPr lvl="1"/>
            <a:r>
              <a:rPr lang="en-US" dirty="0"/>
              <a:t>Implement abort &amp; restart at every </a:t>
            </a:r>
            <a:r>
              <a:rPr lang="en-US" dirty="0" err="1"/>
              <a:t>insn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Called </a:t>
            </a:r>
            <a:r>
              <a:rPr lang="en-US" i="1" u="sng" dirty="0"/>
              <a:t>precise state</a:t>
            </a:r>
          </a:p>
        </p:txBody>
      </p:sp>
    </p:spTree>
    <p:extLst>
      <p:ext uri="{BB962C8B-B14F-4D97-AF65-F5344CB8AC3E}">
        <p14:creationId xmlns:p14="http://schemas.microsoft.com/office/powerpoint/2010/main" val="2421142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sz="4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Question: how is the last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renamed?</a:t>
            </a:r>
          </a:p>
          <a:p>
            <a:pPr lvl="1"/>
            <a:r>
              <a:rPr lang="en-US" dirty="0">
                <a:sym typeface="Symbol" pitchFamily="18" charset="2"/>
              </a:rPr>
              <a:t>We are out of free physical registers</a:t>
            </a:r>
          </a:p>
          <a:p>
            <a:pPr lvl="1"/>
            <a:r>
              <a:rPr lang="en-US" dirty="0">
                <a:sym typeface="Symbol" pitchFamily="18" charset="2"/>
              </a:rPr>
              <a:t>Real question: how/when are physical registers freed?</a:t>
            </a:r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62178"/>
              </p:ext>
            </p:extLst>
          </p:nvPr>
        </p:nvGraphicFramePr>
        <p:xfrm>
          <a:off x="539552" y="2780928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???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100392" y="4437112"/>
            <a:ext cx="576064" cy="34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Register Reclamation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P6</a:t>
            </a:r>
          </a:p>
          <a:p>
            <a:pPr lvl="1"/>
            <a:r>
              <a:rPr lang="en-US" dirty="0"/>
              <a:t>No need to free speculative (“in-flight”) values explicitly</a:t>
            </a:r>
          </a:p>
          <a:p>
            <a:pPr lvl="1"/>
            <a:r>
              <a:rPr lang="en-US" dirty="0"/>
              <a:t>Temporary storage comes with ROB entry</a:t>
            </a:r>
          </a:p>
          <a:p>
            <a:r>
              <a:rPr lang="en-US" dirty="0"/>
              <a:t>R10K</a:t>
            </a:r>
          </a:p>
          <a:p>
            <a:pPr lvl="1"/>
            <a:r>
              <a:rPr lang="en-US" dirty="0"/>
              <a:t>Can’t free physical </a:t>
            </a:r>
            <a:r>
              <a:rPr lang="en-US" dirty="0" err="1"/>
              <a:t>regs</a:t>
            </a:r>
            <a:r>
              <a:rPr lang="en-US" dirty="0"/>
              <a:t>. when </a:t>
            </a:r>
            <a:r>
              <a:rPr lang="en-US" dirty="0" err="1"/>
              <a:t>insn</a:t>
            </a:r>
            <a:r>
              <a:rPr lang="en-US" dirty="0"/>
              <a:t>. retires</a:t>
            </a:r>
          </a:p>
          <a:p>
            <a:pPr lvl="2"/>
            <a:r>
              <a:rPr lang="en-US" dirty="0"/>
              <a:t>Younger </a:t>
            </a:r>
            <a:r>
              <a:rPr lang="en-US" dirty="0" err="1"/>
              <a:t>insns</a:t>
            </a:r>
            <a:r>
              <a:rPr lang="en-US" dirty="0"/>
              <a:t>. likely depend on it</a:t>
            </a:r>
          </a:p>
          <a:p>
            <a:pPr lvl="1"/>
            <a:r>
              <a:rPr lang="en-US" dirty="0"/>
              <a:t>But…</a:t>
            </a:r>
          </a:p>
          <a:p>
            <a:pPr lvl="2"/>
            <a:r>
              <a:rPr lang="en-US" dirty="0"/>
              <a:t>Can free physical reg. previously mapped to same logical reg.</a:t>
            </a:r>
          </a:p>
          <a:p>
            <a:pPr lvl="2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60091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Freeing Registers in R10K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861048"/>
            <a:ext cx="8229600" cy="2376264"/>
          </a:xfrm>
        </p:spPr>
        <p:txBody>
          <a:bodyPr/>
          <a:lstStyle/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retires, free p1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sub</a:t>
            </a:r>
            <a:r>
              <a:rPr lang="en-US" dirty="0">
                <a:sym typeface="Symbol" pitchFamily="18" charset="2"/>
              </a:rPr>
              <a:t> retires, free p3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 err="1">
                <a:sym typeface="Symbol" pitchFamily="18" charset="2"/>
              </a:rPr>
              <a:t>mul</a:t>
            </a:r>
            <a:r>
              <a:rPr lang="en-US" dirty="0">
                <a:sym typeface="Symbol" pitchFamily="18" charset="2"/>
              </a:rPr>
              <a:t> retires, free p5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div</a:t>
            </a:r>
            <a:r>
              <a:rPr lang="en-US" dirty="0">
                <a:sym typeface="Symbol" pitchFamily="18" charset="2"/>
              </a:rPr>
              <a:t> retires, free p4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21809"/>
              </p:ext>
            </p:extLst>
          </p:nvPr>
        </p:nvGraphicFramePr>
        <p:xfrm>
          <a:off x="539552" y="1468755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Always OK to free </a:t>
            </a:r>
            <a:r>
              <a:rPr lang="en-US" sz="3200" b="1" i="1" dirty="0">
                <a:solidFill>
                  <a:schemeClr val="bg1"/>
                </a:solidFill>
              </a:rPr>
              <a:t>old</a:t>
            </a:r>
            <a:r>
              <a:rPr lang="en-US" sz="3200" dirty="0">
                <a:solidFill>
                  <a:schemeClr val="bg1"/>
                </a:solidFill>
              </a:rPr>
              <a:t> mapping</a:t>
            </a:r>
          </a:p>
        </p:txBody>
      </p:sp>
      <p:sp>
        <p:nvSpPr>
          <p:cNvPr id="9" name="Oval 8"/>
          <p:cNvSpPr/>
          <p:nvPr/>
        </p:nvSpPr>
        <p:spPr>
          <a:xfrm>
            <a:off x="470399" y="2023672"/>
            <a:ext cx="576064" cy="34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Data Structures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New tags (again)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P6: ROB#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R10K: PR#</a:t>
            </a:r>
          </a:p>
          <a:p>
            <a:pPr>
              <a:lnSpc>
                <a:spcPct val="90000"/>
              </a:lnSpc>
            </a:pPr>
            <a:r>
              <a:rPr lang="en-US" dirty="0"/>
              <a:t>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physical register corresponding to </a:t>
            </a:r>
            <a:r>
              <a:rPr lang="en-US" dirty="0" err="1"/>
              <a:t>insn’s</a:t>
            </a:r>
            <a:r>
              <a:rPr lang="en-US" dirty="0"/>
              <a:t> logical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Told</a:t>
            </a:r>
            <a:r>
              <a:rPr lang="en-US" dirty="0">
                <a:solidFill>
                  <a:srgbClr val="000000"/>
                </a:solidFill>
              </a:rPr>
              <a:t>: physical register previously mapped to </a:t>
            </a:r>
            <a:r>
              <a:rPr lang="en-US" dirty="0" err="1">
                <a:solidFill>
                  <a:srgbClr val="000000"/>
                </a:solidFill>
              </a:rPr>
              <a:t>insn’s</a:t>
            </a:r>
            <a:r>
              <a:rPr lang="en-US" dirty="0">
                <a:solidFill>
                  <a:srgbClr val="000000"/>
                </a:solidFill>
              </a:rPr>
              <a:t> logical output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RS</a:t>
            </a:r>
            <a:endParaRPr lang="en-US" b="1" dirty="0">
              <a:solidFill>
                <a:srgbClr val="FF0909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FF0909"/>
                </a:solidFill>
              </a:rPr>
              <a:t>T1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FF0909"/>
                </a:solidFill>
              </a:rPr>
              <a:t>T2</a:t>
            </a:r>
            <a:r>
              <a:rPr lang="en-US" dirty="0">
                <a:solidFill>
                  <a:srgbClr val="000000"/>
                </a:solidFill>
              </a:rPr>
              <a:t>: output, input physical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T+</a:t>
            </a:r>
            <a:r>
              <a:rPr lang="en-US" dirty="0">
                <a:solidFill>
                  <a:srgbClr val="000000"/>
                </a:solidFill>
              </a:rPr>
              <a:t>: PR# (never empty) + “ready” bit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Architectural Map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: PR# (never empty)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: PR#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No values in ROB, RS, or on CDB</a:t>
            </a:r>
          </a:p>
        </p:txBody>
      </p:sp>
    </p:spTree>
    <p:extLst>
      <p:ext uri="{BB962C8B-B14F-4D97-AF65-F5344CB8AC3E}">
        <p14:creationId xmlns:p14="http://schemas.microsoft.com/office/powerpoint/2010/main" val="3226593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R10K Data Structures</a:t>
            </a:r>
          </a:p>
        </p:txBody>
      </p:sp>
      <p:graphicFrame>
        <p:nvGraphicFramePr>
          <p:cNvPr id="1476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03433"/>
              </p:ext>
            </p:extLst>
          </p:nvPr>
        </p:nvGraphicFramePr>
        <p:xfrm>
          <a:off x="304800" y="1264716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669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84433"/>
              </p:ext>
            </p:extLst>
          </p:nvPr>
        </p:nvGraphicFramePr>
        <p:xfrm>
          <a:off x="59436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6718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3094038" y="3845991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76779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51410"/>
              </p:ext>
            </p:extLst>
          </p:nvPr>
        </p:nvGraphicFramePr>
        <p:xfrm>
          <a:off x="7620000" y="3245916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565" name="Text Box 181"/>
          <p:cNvSpPr txBox="1">
            <a:spLocks noChangeArrowheads="1"/>
          </p:cNvSpPr>
          <p:nvPr/>
        </p:nvSpPr>
        <p:spPr bwMode="auto">
          <a:xfrm>
            <a:off x="5105400" y="4419600"/>
            <a:ext cx="33226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Notice I: no values anywhere</a:t>
            </a:r>
          </a:p>
        </p:txBody>
      </p:sp>
      <p:graphicFrame>
        <p:nvGraphicFramePr>
          <p:cNvPr id="1476790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28800"/>
              </p:ext>
            </p:extLst>
          </p:nvPr>
        </p:nvGraphicFramePr>
        <p:xfrm>
          <a:off x="5943600" y="3210991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PR#5,PR#6,PR#7,PR#8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574" name="Text Box 190"/>
          <p:cNvSpPr txBox="1">
            <a:spLocks noChangeArrowheads="1"/>
          </p:cNvSpPr>
          <p:nvPr/>
        </p:nvSpPr>
        <p:spPr bwMode="auto">
          <a:xfrm>
            <a:off x="5105400" y="5119688"/>
            <a:ext cx="39322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Notice II: MapTable is never empty</a:t>
            </a:r>
          </a:p>
        </p:txBody>
      </p:sp>
      <p:graphicFrame>
        <p:nvGraphicFramePr>
          <p:cNvPr id="1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6214"/>
              </p:ext>
            </p:extLst>
          </p:nvPr>
        </p:nvGraphicFramePr>
        <p:xfrm>
          <a:off x="75438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150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Pipeline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R10K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S, X, </a:t>
            </a:r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>
                <a:solidFill>
                  <a:srgbClr val="867A4A"/>
                </a:solidFill>
              </a:rPr>
              <a:t>R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dirty="0"/>
              <a:t>Structural hazard (RS, ROB, </a:t>
            </a:r>
            <a:r>
              <a:rPr lang="en-US" b="1" dirty="0">
                <a:solidFill>
                  <a:srgbClr val="FF0909"/>
                </a:solidFill>
              </a:rPr>
              <a:t>physical registers</a:t>
            </a:r>
            <a:r>
              <a:rPr lang="en-US" dirty="0"/>
              <a:t>) ? stall</a:t>
            </a:r>
          </a:p>
          <a:p>
            <a:pPr lvl="2" eaLnBrk="1" hangingPunct="1"/>
            <a:r>
              <a:rPr lang="en-US" dirty="0"/>
              <a:t>Allocate RS, ROB, and new physical register (T)</a:t>
            </a:r>
          </a:p>
          <a:p>
            <a:pPr lvl="2" eaLnBrk="1" hangingPunct="1"/>
            <a:r>
              <a:rPr lang="en-US" b="1" dirty="0">
                <a:solidFill>
                  <a:srgbClr val="FF0909"/>
                </a:solidFill>
              </a:rPr>
              <a:t>Record previously mapped physical register (Told)</a:t>
            </a:r>
          </a:p>
          <a:p>
            <a:pPr lvl="1" eaLnBrk="1" hangingPunct="1"/>
            <a:r>
              <a:rPr lang="en-US" b="1" dirty="0"/>
              <a:t>C (complete)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Write destination physical register</a:t>
            </a:r>
          </a:p>
          <a:p>
            <a:pPr lvl="1" eaLnBrk="1" hangingPunct="1"/>
            <a:r>
              <a:rPr lang="en-US" b="1" dirty="0">
                <a:solidFill>
                  <a:srgbClr val="867A4A"/>
                </a:solidFill>
              </a:rPr>
              <a:t>R (retire)</a:t>
            </a:r>
          </a:p>
          <a:p>
            <a:pPr lvl="2" eaLnBrk="1" hangingPunct="1"/>
            <a:r>
              <a:rPr lang="en-US" dirty="0"/>
              <a:t>ROB head not complete ? stall</a:t>
            </a:r>
          </a:p>
          <a:p>
            <a:pPr lvl="2" eaLnBrk="1" hangingPunct="1"/>
            <a:r>
              <a:rPr lang="en-US" dirty="0"/>
              <a:t>Handle any exceptions</a:t>
            </a:r>
          </a:p>
          <a:p>
            <a:pPr lvl="2" eaLnBrk="1" hangingPunct="1"/>
            <a:r>
              <a:rPr lang="en-US" dirty="0"/>
              <a:t>Free ROB entry</a:t>
            </a:r>
          </a:p>
          <a:p>
            <a:pPr lvl="2" eaLnBrk="1" hangingPunct="1"/>
            <a:r>
              <a:rPr lang="en-US" b="1" dirty="0">
                <a:solidFill>
                  <a:srgbClr val="867A4A"/>
                </a:solidFill>
              </a:rPr>
              <a:t>Free previous physical register (Told)</a:t>
            </a:r>
          </a:p>
          <a:p>
            <a:pPr lvl="2" eaLnBrk="1" hangingPunct="1"/>
            <a:r>
              <a:rPr lang="en-US" b="1" dirty="0">
                <a:solidFill>
                  <a:srgbClr val="867A4A"/>
                </a:solidFill>
              </a:rPr>
              <a:t>Record committed physical register 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162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Dispatch (D)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>
            <a:normAutofit fontScale="92500"/>
          </a:bodyPr>
          <a:lstStyle/>
          <a:p>
            <a:r>
              <a:rPr lang="en-US" sz="2200" dirty="0">
                <a:solidFill>
                  <a:srgbClr val="FF0909"/>
                </a:solidFill>
              </a:rPr>
              <a:t>Read </a:t>
            </a:r>
            <a:r>
              <a:rPr lang="en-US" sz="2200" dirty="0" err="1">
                <a:solidFill>
                  <a:srgbClr val="FF0909"/>
                </a:solidFill>
              </a:rPr>
              <a:t>preg</a:t>
            </a:r>
            <a:r>
              <a:rPr lang="en-US" sz="2200" dirty="0">
                <a:solidFill>
                  <a:srgbClr val="FF0909"/>
                </a:solidFill>
              </a:rPr>
              <a:t> (physical register) tags for input registers, store in RS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Read </a:t>
            </a:r>
            <a:r>
              <a:rPr lang="en-US" sz="2200" dirty="0" err="1">
                <a:solidFill>
                  <a:schemeClr val="tx1"/>
                </a:solidFill>
              </a:rPr>
              <a:t>preg</a:t>
            </a:r>
            <a:r>
              <a:rPr lang="en-US" sz="2200" dirty="0">
                <a:solidFill>
                  <a:schemeClr val="tx1"/>
                </a:solidFill>
              </a:rPr>
              <a:t> tag for output register, store in ROB (Told)</a:t>
            </a:r>
          </a:p>
          <a:p>
            <a:r>
              <a:rPr lang="en-US" sz="2200" dirty="0">
                <a:solidFill>
                  <a:srgbClr val="867A4A"/>
                </a:solidFill>
              </a:rPr>
              <a:t>Allocate new </a:t>
            </a:r>
            <a:r>
              <a:rPr lang="en-US" sz="2200" dirty="0" err="1">
                <a:solidFill>
                  <a:srgbClr val="867A4A"/>
                </a:solidFill>
              </a:rPr>
              <a:t>preg</a:t>
            </a:r>
            <a:r>
              <a:rPr lang="en-US" sz="2200" dirty="0">
                <a:solidFill>
                  <a:srgbClr val="867A4A"/>
                </a:solidFill>
              </a:rPr>
              <a:t> (free list) for output </a:t>
            </a:r>
            <a:r>
              <a:rPr lang="en-US" sz="2200" dirty="0" err="1">
                <a:solidFill>
                  <a:srgbClr val="867A4A"/>
                </a:solidFill>
              </a:rPr>
              <a:t>reg</a:t>
            </a:r>
            <a:r>
              <a:rPr lang="en-US" sz="2200" dirty="0">
                <a:solidFill>
                  <a:srgbClr val="867A4A"/>
                </a:solidFill>
              </a:rPr>
              <a:t>, store in RS, ROB, Map Table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6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7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475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5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9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2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6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7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9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0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1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3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4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5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18536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7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8" name="Line 106"/>
          <p:cNvSpPr>
            <a:spLocks noChangeShapeType="1"/>
          </p:cNvSpPr>
          <p:nvPr/>
        </p:nvSpPr>
        <p:spPr bwMode="auto">
          <a:xfrm flipV="1">
            <a:off x="2667000" y="2438400"/>
            <a:ext cx="0" cy="15240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9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40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867A4A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41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1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12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5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6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17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8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9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22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Complete (C)</a:t>
            </a:r>
          </a:p>
        </p:txBody>
      </p:sp>
      <p:sp>
        <p:nvSpPr>
          <p:cNvPr id="1946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/>
          <a:lstStyle/>
          <a:p>
            <a:r>
              <a:rPr lang="en-US" sz="2200" dirty="0">
                <a:solidFill>
                  <a:srgbClr val="FF0909"/>
                </a:solidFill>
              </a:rPr>
              <a:t>Set </a:t>
            </a:r>
            <a:r>
              <a:rPr lang="en-US" sz="2200" dirty="0" err="1">
                <a:solidFill>
                  <a:srgbClr val="FF0909"/>
                </a:solidFill>
              </a:rPr>
              <a:t>insn’s</a:t>
            </a:r>
            <a:r>
              <a:rPr lang="en-US" sz="2200" dirty="0">
                <a:solidFill>
                  <a:srgbClr val="FF0909"/>
                </a:solidFill>
              </a:rPr>
              <a:t> output register ready bit in map table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Set ready bits for matching input tags in RS</a:t>
            </a: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22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23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4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5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5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7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8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0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1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2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5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6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47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8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50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6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8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9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0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1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2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3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6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7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8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1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2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3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5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76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7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78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9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0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1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3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6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7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8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9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0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1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2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3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6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7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8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9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1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2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3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6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7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9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0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211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2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3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4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5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6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7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18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1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2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223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224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5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618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Retire (R)</a:t>
            </a:r>
          </a:p>
        </p:txBody>
      </p:sp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/>
          <a:lstStyle/>
          <a:p>
            <a:r>
              <a:rPr lang="en-US" sz="2200" dirty="0">
                <a:solidFill>
                  <a:srgbClr val="FF0909"/>
                </a:solidFill>
              </a:rPr>
              <a:t>Return Told of ROB head to free list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Record T of ROB head in architectural map table</a:t>
            </a:r>
          </a:p>
          <a:p>
            <a:endParaRPr lang="en-US" sz="2200" dirty="0">
              <a:solidFill>
                <a:srgbClr val="FF0909"/>
              </a:solidFill>
            </a:endParaRP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22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23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4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5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5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7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8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0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1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2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5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6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47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8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50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7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8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9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0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1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2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5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7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8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75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6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77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8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79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0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2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3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6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7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8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9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0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1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2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6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7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8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0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1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2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3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6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7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09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210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1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2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3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4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5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6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17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9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0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1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222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223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4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25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532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1</a:t>
            </a:r>
          </a:p>
        </p:txBody>
      </p:sp>
      <p:graphicFrame>
        <p:nvGraphicFramePr>
          <p:cNvPr id="1481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3505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181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6542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PR#3+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1838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674" name="Rectangle 170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sp>
        <p:nvSpPr>
          <p:cNvPr id="21685" name="Text Box 181"/>
          <p:cNvSpPr txBox="1">
            <a:spLocks noChangeArrowheads="1"/>
          </p:cNvSpPr>
          <p:nvPr/>
        </p:nvSpPr>
        <p:spPr bwMode="auto">
          <a:xfrm>
            <a:off x="5334000" y="4419600"/>
            <a:ext cx="3473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 new preg (PR#5) to f1</a:t>
            </a:r>
          </a:p>
        </p:txBody>
      </p:sp>
      <p:graphicFrame>
        <p:nvGraphicFramePr>
          <p:cNvPr id="14819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120680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,PR#6,PR#7,PR#8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695" name="Line 191"/>
          <p:cNvSpPr>
            <a:spLocks noChangeShapeType="1"/>
          </p:cNvSpPr>
          <p:nvPr/>
        </p:nvSpPr>
        <p:spPr bwMode="auto">
          <a:xfrm flipV="1">
            <a:off x="6248400" y="2411760"/>
            <a:ext cx="228600" cy="11653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696" name="Line 192"/>
          <p:cNvSpPr>
            <a:spLocks noChangeShapeType="1"/>
          </p:cNvSpPr>
          <p:nvPr/>
        </p:nvSpPr>
        <p:spPr bwMode="auto">
          <a:xfrm flipH="1" flipV="1">
            <a:off x="3347864" y="2208908"/>
            <a:ext cx="2615614" cy="1452736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697" name="Text Box 193"/>
          <p:cNvSpPr txBox="1">
            <a:spLocks noChangeArrowheads="1"/>
          </p:cNvSpPr>
          <p:nvPr/>
        </p:nvSpPr>
        <p:spPr bwMode="auto">
          <a:xfrm>
            <a:off x="5334000" y="5119688"/>
            <a:ext cx="354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Remember old preg mapped 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f1 (PR#2) in ROB</a:t>
            </a:r>
          </a:p>
        </p:txBody>
      </p:sp>
      <p:graphicFrame>
        <p:nvGraphicFramePr>
          <p:cNvPr id="14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67619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50111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686" name="Line 182"/>
          <p:cNvSpPr>
            <a:spLocks noChangeShapeType="1"/>
          </p:cNvSpPr>
          <p:nvPr/>
        </p:nvSpPr>
        <p:spPr bwMode="auto">
          <a:xfrm flipH="1">
            <a:off x="3505200" y="3753016"/>
            <a:ext cx="2458278" cy="124919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0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Precise State Implementation Options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Imprecise state: ignore the problem!</a:t>
            </a:r>
          </a:p>
          <a:p>
            <a:pPr lvl="1"/>
            <a:r>
              <a:rPr lang="en-US" dirty="0"/>
              <a:t>Makes page faults (any </a:t>
            </a:r>
            <a:r>
              <a:rPr lang="en-US" dirty="0" err="1"/>
              <a:t>restartable</a:t>
            </a:r>
            <a:r>
              <a:rPr lang="en-US" dirty="0"/>
              <a:t> exceptions) difficult</a:t>
            </a:r>
          </a:p>
          <a:p>
            <a:pPr lvl="1"/>
            <a:r>
              <a:rPr lang="en-US" dirty="0"/>
              <a:t>Makes speculative execution practically impossible</a:t>
            </a:r>
          </a:p>
          <a:p>
            <a:r>
              <a:rPr lang="en-US" dirty="0"/>
              <a:t>Force in-order completion (W): stall pipe if necessary</a:t>
            </a:r>
          </a:p>
          <a:p>
            <a:pPr lvl="1"/>
            <a:r>
              <a:rPr lang="en-US" dirty="0"/>
              <a:t>Slow (takes away benefit of Out-of-Order)</a:t>
            </a:r>
          </a:p>
          <a:p>
            <a:r>
              <a:rPr lang="en-US" dirty="0"/>
              <a:t>Keep track of precise state in hardware</a:t>
            </a:r>
          </a:p>
          <a:p>
            <a:pPr lvl="1"/>
            <a:r>
              <a:rPr lang="en-US" dirty="0"/>
              <a:t>Reset current state from precise state when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Everything is better in hardware</a:t>
            </a:r>
          </a:p>
        </p:txBody>
      </p:sp>
    </p:spTree>
    <p:extLst>
      <p:ext uri="{BB962C8B-B14F-4D97-AF65-F5344CB8AC3E}">
        <p14:creationId xmlns:p14="http://schemas.microsoft.com/office/powerpoint/2010/main" val="1159112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2</a:t>
            </a:r>
          </a:p>
        </p:txBody>
      </p:sp>
      <p:graphicFrame>
        <p:nvGraphicFramePr>
          <p:cNvPr id="14827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5484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284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6776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2862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709" name="Text Box 181"/>
          <p:cNvSpPr txBox="1">
            <a:spLocks noChangeArrowheads="1"/>
          </p:cNvSpPr>
          <p:nvPr/>
        </p:nvSpPr>
        <p:spPr bwMode="auto">
          <a:xfrm>
            <a:off x="5334000" y="4419600"/>
            <a:ext cx="3473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 new preg (PR#6) to f2</a:t>
            </a:r>
          </a:p>
        </p:txBody>
      </p:sp>
      <p:graphicFrame>
        <p:nvGraphicFramePr>
          <p:cNvPr id="1482935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34072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,PR#7,PR#8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719" name="Line 191"/>
          <p:cNvSpPr>
            <a:spLocks noChangeShapeType="1"/>
          </p:cNvSpPr>
          <p:nvPr/>
        </p:nvSpPr>
        <p:spPr bwMode="auto">
          <a:xfrm flipV="1">
            <a:off x="6248400" y="2716560"/>
            <a:ext cx="152400" cy="883568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 flipH="1" flipV="1">
            <a:off x="3563888" y="2447999"/>
            <a:ext cx="2399590" cy="119695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721" name="Text Box 193"/>
          <p:cNvSpPr txBox="1">
            <a:spLocks noChangeArrowheads="1"/>
          </p:cNvSpPr>
          <p:nvPr/>
        </p:nvSpPr>
        <p:spPr bwMode="auto">
          <a:xfrm>
            <a:off x="5334000" y="5119688"/>
            <a:ext cx="354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Remember old preg mapped 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f3 (PR#3) in ROB</a:t>
            </a:r>
          </a:p>
        </p:txBody>
      </p:sp>
      <p:graphicFrame>
        <p:nvGraphicFramePr>
          <p:cNvPr id="14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6912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74874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710" name="Line 182"/>
          <p:cNvSpPr>
            <a:spLocks noChangeShapeType="1"/>
          </p:cNvSpPr>
          <p:nvPr/>
        </p:nvSpPr>
        <p:spPr bwMode="auto">
          <a:xfrm flipH="1">
            <a:off x="3352800" y="3724469"/>
            <a:ext cx="2610678" cy="1963891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144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3</a:t>
            </a:r>
          </a:p>
        </p:txBody>
      </p:sp>
      <p:graphicFrame>
        <p:nvGraphicFramePr>
          <p:cNvPr id="148377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74655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386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48537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3886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733" name="Text Box 181"/>
          <p:cNvSpPr txBox="1">
            <a:spLocks noChangeArrowheads="1"/>
          </p:cNvSpPr>
          <p:nvPr/>
        </p:nvSpPr>
        <p:spPr bwMode="auto">
          <a:xfrm>
            <a:off x="5334000" y="4267200"/>
            <a:ext cx="34623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Stores are not allocated pregs</a:t>
            </a:r>
          </a:p>
        </p:txBody>
      </p:sp>
      <p:graphicFrame>
        <p:nvGraphicFramePr>
          <p:cNvPr id="1483958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19767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PR#7,PR#8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742" name="Text Box 190"/>
          <p:cNvSpPr txBox="1">
            <a:spLocks noChangeArrowheads="1"/>
          </p:cNvSpPr>
          <p:nvPr/>
        </p:nvSpPr>
        <p:spPr bwMode="auto">
          <a:xfrm>
            <a:off x="5105400" y="5006503"/>
            <a:ext cx="666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graphicFrame>
        <p:nvGraphicFramePr>
          <p:cNvPr id="1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16989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27913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26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4</a:t>
            </a:r>
          </a:p>
        </p:txBody>
      </p:sp>
      <p:graphicFrame>
        <p:nvGraphicFramePr>
          <p:cNvPr id="14848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62989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488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2713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4910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757" name="Text Box 181"/>
          <p:cNvSpPr txBox="1">
            <a:spLocks noChangeArrowheads="1"/>
          </p:cNvSpPr>
          <p:nvPr/>
        </p:nvSpPr>
        <p:spPr bwMode="auto">
          <a:xfrm>
            <a:off x="5962650" y="4392960"/>
            <a:ext cx="26479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ldf completes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MapTable ready bit</a:t>
            </a:r>
          </a:p>
        </p:txBody>
      </p:sp>
      <p:graphicFrame>
        <p:nvGraphicFramePr>
          <p:cNvPr id="1484982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10994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766" name="Text Box 190"/>
          <p:cNvSpPr txBox="1">
            <a:spLocks noChangeArrowheads="1"/>
          </p:cNvSpPr>
          <p:nvPr/>
        </p:nvSpPr>
        <p:spPr bwMode="auto">
          <a:xfrm>
            <a:off x="5105400" y="5589240"/>
            <a:ext cx="3892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Match PR#5 tag from CDB &amp; issue</a:t>
            </a:r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 flipV="1">
            <a:off x="7162800" y="2430810"/>
            <a:ext cx="1143000" cy="23431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graphicFrame>
        <p:nvGraphicFramePr>
          <p:cNvPr id="12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79408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758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0291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5</a:t>
            </a:r>
          </a:p>
        </p:txBody>
      </p:sp>
      <p:graphicFrame>
        <p:nvGraphicFramePr>
          <p:cNvPr id="14858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81995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59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96046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5934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5962650" y="4267200"/>
            <a:ext cx="3010183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 retires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Return PR#2 to free 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Record PR#5 in Arch map</a:t>
            </a:r>
          </a:p>
        </p:txBody>
      </p:sp>
      <p:graphicFrame>
        <p:nvGraphicFramePr>
          <p:cNvPr id="1486006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77639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790" name="Text Box 190"/>
          <p:cNvSpPr txBox="1">
            <a:spLocks noChangeArrowheads="1"/>
          </p:cNvSpPr>
          <p:nvPr/>
        </p:nvSpPr>
        <p:spPr bwMode="auto">
          <a:xfrm>
            <a:off x="5105400" y="5589240"/>
            <a:ext cx="666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>
            <a:off x="4114800" y="2156173"/>
            <a:ext cx="2819400" cy="13652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graphicFrame>
        <p:nvGraphicFramePr>
          <p:cNvPr id="12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37992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31596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Line 191"/>
          <p:cNvSpPr>
            <a:spLocks noChangeShapeType="1"/>
          </p:cNvSpPr>
          <p:nvPr/>
        </p:nvSpPr>
        <p:spPr bwMode="auto">
          <a:xfrm>
            <a:off x="3505200" y="2106960"/>
            <a:ext cx="4038600" cy="1524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017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Precise State in R10K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Precise state is more difficult in R10K</a:t>
            </a:r>
          </a:p>
          <a:p>
            <a:pPr lvl="1" eaLnBrk="1" hangingPunct="1">
              <a:lnSpc>
                <a:spcPct val="90000"/>
              </a:lnSpc>
              <a:buFontTx/>
              <a:buChar char="–"/>
            </a:pPr>
            <a:r>
              <a:rPr lang="en-US" dirty="0"/>
              <a:t>Physical registers are written out-of-order (at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Roll back the Map Table, Arch Table, Free List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“free” written registers and “restore” old ones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Two ways of restoring Map Table and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Option I: serial rollback using T, T</a:t>
            </a:r>
            <a:r>
              <a:rPr lang="en-US" baseline="-25000" dirty="0"/>
              <a:t>old</a:t>
            </a:r>
            <a:r>
              <a:rPr lang="en-US" dirty="0"/>
              <a:t> ROB fields</a:t>
            </a:r>
          </a:p>
          <a:p>
            <a:pPr lvl="2" eaLnBrk="1" hangingPunct="1">
              <a:lnSpc>
                <a:spcPct val="90000"/>
              </a:lnSpc>
              <a:buFontTx/>
              <a:buChar char="±"/>
            </a:pPr>
            <a:r>
              <a:rPr lang="en-US" dirty="0"/>
              <a:t>Slow, but simple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Option II: single-cycle restoration from some checkpoint</a:t>
            </a:r>
          </a:p>
          <a:p>
            <a:pPr lvl="2" eaLnBrk="1" hangingPunct="1">
              <a:lnSpc>
                <a:spcPct val="90000"/>
              </a:lnSpc>
              <a:buFontTx/>
              <a:buChar char="±"/>
            </a:pPr>
            <a:r>
              <a:rPr lang="en-US" dirty="0"/>
              <a:t>Fast, but checkpoints are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Modern processor compromise: </a:t>
            </a:r>
            <a:r>
              <a:rPr lang="en-US" b="1" dirty="0">
                <a:solidFill>
                  <a:srgbClr val="FF0909"/>
                </a:solidFill>
              </a:rPr>
              <a:t>make common case fast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Checkpoint only (low-confidence) branches (frequent rollbacks)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Serial recovery for page-faults and interrupts (rare rollbacks)</a:t>
            </a:r>
          </a:p>
        </p:txBody>
      </p:sp>
    </p:spTree>
    <p:extLst>
      <p:ext uri="{BB962C8B-B14F-4D97-AF65-F5344CB8AC3E}">
        <p14:creationId xmlns:p14="http://schemas.microsoft.com/office/powerpoint/2010/main" val="34211364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5 (with precise state)</a:t>
            </a:r>
          </a:p>
        </p:txBody>
      </p:sp>
      <p:graphicFrame>
        <p:nvGraphicFramePr>
          <p:cNvPr id="1487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67347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79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4014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7982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818" name="Rectangle 170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88043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0778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829" name="Text Box 181"/>
          <p:cNvSpPr txBox="1">
            <a:spLocks noChangeArrowheads="1"/>
          </p:cNvSpPr>
          <p:nvPr/>
        </p:nvSpPr>
        <p:spPr bwMode="auto">
          <a:xfrm>
            <a:off x="5638800" y="4494213"/>
            <a:ext cx="3124200" cy="9159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undo insns 3-5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(doesn’t matter why)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use serial rollback</a:t>
            </a:r>
          </a:p>
        </p:txBody>
      </p:sp>
      <p:graphicFrame>
        <p:nvGraphicFramePr>
          <p:cNvPr id="1488054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46717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799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6 (with precise state)</a:t>
            </a:r>
          </a:p>
        </p:txBody>
      </p:sp>
      <p:graphicFrame>
        <p:nvGraphicFramePr>
          <p:cNvPr id="14888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70781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89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6190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9006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9067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90071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853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9624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undo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(ROB#5)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2. free T (PR#8), return to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FreeList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3. restore MT[f1] to Told (PR#5)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4. free ROB#5</a:t>
            </a:r>
          </a:p>
        </p:txBody>
      </p:sp>
      <p:graphicFrame>
        <p:nvGraphicFramePr>
          <p:cNvPr id="1489078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98773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124200" y="3215035"/>
            <a:ext cx="2819400" cy="4159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 flipV="1">
            <a:off x="4114800" y="2430810"/>
            <a:ext cx="2362200" cy="6667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8864" name="Text Box 192"/>
          <p:cNvSpPr txBox="1">
            <a:spLocks noChangeArrowheads="1"/>
          </p:cNvSpPr>
          <p:nvPr/>
        </p:nvSpPr>
        <p:spPr bwMode="auto">
          <a:xfrm>
            <a:off x="5181600" y="5661248"/>
            <a:ext cx="39624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insns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may execute during rollback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(not shown)</a:t>
            </a:r>
          </a:p>
        </p:txBody>
      </p:sp>
    </p:spTree>
    <p:extLst>
      <p:ext uri="{BB962C8B-B14F-4D97-AF65-F5344CB8AC3E}">
        <p14:creationId xmlns:p14="http://schemas.microsoft.com/office/powerpoint/2010/main" val="42787043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7 (with precise state)</a:t>
            </a:r>
          </a:p>
        </p:txBody>
      </p:sp>
      <p:graphicFrame>
        <p:nvGraphicFramePr>
          <p:cNvPr id="14899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92666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900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01411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0030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9009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76193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877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9624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undo addi (ROB#4)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2. free T (PR#7), return to FreeList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3. restore MT[r1] to Told (PR#4)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4. free ROB#4</a:t>
            </a:r>
          </a:p>
        </p:txBody>
      </p:sp>
      <p:graphicFrame>
        <p:nvGraphicFramePr>
          <p:cNvPr id="1490102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40628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PR#2,PR#8,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886" name="Line 190"/>
          <p:cNvSpPr>
            <a:spLocks noChangeShapeType="1"/>
          </p:cNvSpPr>
          <p:nvPr/>
        </p:nvSpPr>
        <p:spPr bwMode="auto">
          <a:xfrm>
            <a:off x="3124200" y="2980085"/>
            <a:ext cx="2819400" cy="65087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V="1">
            <a:off x="4114800" y="2852936"/>
            <a:ext cx="23622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768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8 (with precise state)</a:t>
            </a:r>
          </a:p>
        </p:txBody>
      </p:sp>
      <p:graphicFrame>
        <p:nvGraphicFramePr>
          <p:cNvPr id="14909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8419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9103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09668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1054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91115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97850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01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6576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undo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(ROB#3)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2. free ROB#3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3. no registers to restore/free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4. how is L1-D write undone?</a:t>
            </a:r>
          </a:p>
        </p:txBody>
      </p:sp>
      <p:graphicFrame>
        <p:nvGraphicFramePr>
          <p:cNvPr id="1491126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00874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PR#2,PR#8,PR#7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E2FFD8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6125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vs. R10K (Renaming)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797151"/>
            <a:ext cx="8229600" cy="1440161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R10K-style became popular in late 90’s, early 00’s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MIPS R10K (duh), DEC Alpha 21264, Intel Pentium4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P6-style is making a comeback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Why? Frequency (power) is on the retreat, simplicity is important</a:t>
            </a:r>
          </a:p>
        </p:txBody>
      </p:sp>
      <p:graphicFrame>
        <p:nvGraphicFramePr>
          <p:cNvPr id="1491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19710"/>
              </p:ext>
            </p:extLst>
          </p:nvPr>
        </p:nvGraphicFramePr>
        <p:xfrm>
          <a:off x="304800" y="1461120"/>
          <a:ext cx="8610600" cy="3048000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Feature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R10K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Value storage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ARF,ROB,RS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Register read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@D: ARF/ROB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RS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@S: PRF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Register write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@R: 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@C: FU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Speculative value free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@R: automatic (ROB)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@R: overwriting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 paths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ARF/ROB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RS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RS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FU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FU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ROB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ROB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FU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FU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Precise state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Simple: clear everything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Complex: serial/checkpoint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9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Our-of-Order Topics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“</a:t>
            </a:r>
            <a:r>
              <a:rPr lang="en-US" i="1" u="sng" dirty="0">
                <a:solidFill>
                  <a:srgbClr val="BFBFBF"/>
                </a:solidFill>
              </a:rPr>
              <a:t>Scoreboarding</a:t>
            </a:r>
            <a:r>
              <a:rPr lang="en-US" dirty="0">
                <a:solidFill>
                  <a:srgbClr val="BFBFBF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First </a:t>
            </a:r>
            <a:r>
              <a:rPr lang="en-US" dirty="0" err="1">
                <a:solidFill>
                  <a:srgbClr val="BFBFBF"/>
                </a:solidFill>
              </a:rPr>
              <a:t>OoO</a:t>
            </a:r>
            <a:r>
              <a:rPr lang="en-US" dirty="0">
                <a:solidFill>
                  <a:srgbClr val="BFBFBF"/>
                </a:solidFill>
              </a:rPr>
              <a:t>, no register renaming</a:t>
            </a:r>
          </a:p>
          <a:p>
            <a:r>
              <a:rPr lang="en-US" dirty="0">
                <a:solidFill>
                  <a:srgbClr val="BFBFBF"/>
                </a:solidFill>
              </a:rPr>
              <a:t>“</a:t>
            </a:r>
            <a:r>
              <a:rPr lang="en-US" i="1" u="sng" dirty="0" err="1">
                <a:solidFill>
                  <a:srgbClr val="BFBFBF"/>
                </a:solidFill>
              </a:rPr>
              <a:t>Tomasulo’s</a:t>
            </a:r>
            <a:r>
              <a:rPr lang="en-US" i="1" u="sng" dirty="0">
                <a:solidFill>
                  <a:srgbClr val="BFBFBF"/>
                </a:solidFill>
              </a:rPr>
              <a:t> algorithm</a:t>
            </a:r>
            <a:r>
              <a:rPr lang="en-US" dirty="0">
                <a:solidFill>
                  <a:srgbClr val="BFBFBF"/>
                </a:solidFill>
              </a:rPr>
              <a:t>”</a:t>
            </a:r>
          </a:p>
          <a:p>
            <a:pPr lvl="1"/>
            <a:r>
              <a:rPr lang="en-US" dirty="0" err="1">
                <a:solidFill>
                  <a:srgbClr val="BFBFBF"/>
                </a:solidFill>
              </a:rPr>
              <a:t>OoO</a:t>
            </a:r>
            <a:r>
              <a:rPr lang="en-US" dirty="0">
                <a:solidFill>
                  <a:srgbClr val="BFBFBF"/>
                </a:solidFill>
              </a:rPr>
              <a:t> with register renaming</a:t>
            </a:r>
          </a:p>
          <a:p>
            <a:r>
              <a:rPr lang="en-US" dirty="0"/>
              <a:t>Handling precise state and speculation</a:t>
            </a:r>
          </a:p>
          <a:p>
            <a:pPr lvl="1"/>
            <a:r>
              <a:rPr lang="en-US" dirty="0"/>
              <a:t>P6-style execution (Intel Pentium Pro)</a:t>
            </a:r>
          </a:p>
          <a:p>
            <a:pPr lvl="1"/>
            <a:r>
              <a:rPr lang="en-US" dirty="0"/>
              <a:t>R10k-style execution (MIPS R10k)</a:t>
            </a:r>
          </a:p>
          <a:p>
            <a:r>
              <a:rPr lang="en-US" dirty="0"/>
              <a:t>Handling memory dependencies</a:t>
            </a:r>
          </a:p>
        </p:txBody>
      </p:sp>
    </p:spTree>
    <p:extLst>
      <p:ext uri="{BB962C8B-B14F-4D97-AF65-F5344CB8AC3E}">
        <p14:creationId xmlns:p14="http://schemas.microsoft.com/office/powerpoint/2010/main" val="9119461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Speculation Recovery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Squashing instructions in front-end pipeline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866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IF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3009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ID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4152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DS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5295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EX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1981200" y="3049588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WXYZ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3125788" y="3049588"/>
            <a:ext cx="76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QRST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4224338" y="3049588"/>
            <a:ext cx="808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KLMN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5243513" y="3049588"/>
            <a:ext cx="99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mispred!</a:t>
            </a:r>
          </a:p>
        </p:txBody>
      </p:sp>
      <p:grpSp>
        <p:nvGrpSpPr>
          <p:cNvPr id="256033" name="Group 33"/>
          <p:cNvGrpSpPr>
            <a:grpSpLocks/>
          </p:cNvGrpSpPr>
          <p:nvPr/>
        </p:nvGrpSpPr>
        <p:grpSpPr bwMode="auto">
          <a:xfrm>
            <a:off x="1784350" y="3352803"/>
            <a:ext cx="2189163" cy="609601"/>
            <a:chOff x="1340" y="2208"/>
            <a:chExt cx="1379" cy="384"/>
          </a:xfrm>
        </p:grpSpPr>
        <p:sp>
          <p:nvSpPr>
            <p:cNvPr id="256013" name="Text Box 13"/>
            <p:cNvSpPr txBox="1">
              <a:spLocks noChangeArrowheads="1"/>
            </p:cNvSpPr>
            <p:nvPr/>
          </p:nvSpPr>
          <p:spPr bwMode="auto">
            <a:xfrm rot="10800000">
              <a:off x="1340" y="2358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14" name="Text Box 14"/>
            <p:cNvSpPr txBox="1">
              <a:spLocks noChangeArrowheads="1"/>
            </p:cNvSpPr>
            <p:nvPr/>
          </p:nvSpPr>
          <p:spPr bwMode="auto">
            <a:xfrm rot="10800000">
              <a:off x="2060" y="2358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16" name="Line 16"/>
            <p:cNvSpPr>
              <a:spLocks noChangeShapeType="1"/>
            </p:cNvSpPr>
            <p:nvPr/>
          </p:nvSpPr>
          <p:spPr bwMode="auto">
            <a:xfrm flipH="1">
              <a:off x="1488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7" name="Line 17"/>
            <p:cNvSpPr>
              <a:spLocks noChangeShapeType="1"/>
            </p:cNvSpPr>
            <p:nvPr/>
          </p:nvSpPr>
          <p:spPr bwMode="auto">
            <a:xfrm>
              <a:off x="1632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8" name="Line 18"/>
            <p:cNvSpPr>
              <a:spLocks noChangeShapeType="1"/>
            </p:cNvSpPr>
            <p:nvPr/>
          </p:nvSpPr>
          <p:spPr bwMode="auto">
            <a:xfrm>
              <a:off x="1728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9" name="Line 19"/>
            <p:cNvSpPr>
              <a:spLocks noChangeShapeType="1"/>
            </p:cNvSpPr>
            <p:nvPr/>
          </p:nvSpPr>
          <p:spPr bwMode="auto">
            <a:xfrm>
              <a:off x="1824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0" name="Line 20"/>
            <p:cNvSpPr>
              <a:spLocks noChangeShapeType="1"/>
            </p:cNvSpPr>
            <p:nvPr/>
          </p:nvSpPr>
          <p:spPr bwMode="auto">
            <a:xfrm flipH="1">
              <a:off x="2208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1" name="Line 21"/>
            <p:cNvSpPr>
              <a:spLocks noChangeShapeType="1"/>
            </p:cNvSpPr>
            <p:nvPr/>
          </p:nvSpPr>
          <p:spPr bwMode="auto">
            <a:xfrm>
              <a:off x="2352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2" name="Line 22"/>
            <p:cNvSpPr>
              <a:spLocks noChangeShapeType="1"/>
            </p:cNvSpPr>
            <p:nvPr/>
          </p:nvSpPr>
          <p:spPr bwMode="auto">
            <a:xfrm>
              <a:off x="2448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3" name="Line 23"/>
            <p:cNvSpPr>
              <a:spLocks noChangeShapeType="1"/>
            </p:cNvSpPr>
            <p:nvPr/>
          </p:nvSpPr>
          <p:spPr bwMode="auto">
            <a:xfrm>
              <a:off x="2544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6034" name="Group 34"/>
          <p:cNvGrpSpPr>
            <a:grpSpLocks/>
          </p:cNvGrpSpPr>
          <p:nvPr/>
        </p:nvGrpSpPr>
        <p:grpSpPr bwMode="auto">
          <a:xfrm>
            <a:off x="1447800" y="3429000"/>
            <a:ext cx="4686300" cy="1209675"/>
            <a:chOff x="1128" y="2256"/>
            <a:chExt cx="2952" cy="762"/>
          </a:xfrm>
        </p:grpSpPr>
        <p:sp>
          <p:nvSpPr>
            <p:cNvPr id="256012" name="Line 12"/>
            <p:cNvSpPr>
              <a:spLocks noChangeShapeType="1"/>
            </p:cNvSpPr>
            <p:nvPr/>
          </p:nvSpPr>
          <p:spPr bwMode="auto">
            <a:xfrm>
              <a:off x="1392" y="2640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8" name="Freeform 28"/>
            <p:cNvSpPr>
              <a:spLocks/>
            </p:cNvSpPr>
            <p:nvPr/>
          </p:nvSpPr>
          <p:spPr bwMode="auto">
            <a:xfrm>
              <a:off x="1128" y="2256"/>
              <a:ext cx="2944" cy="624"/>
            </a:xfrm>
            <a:custGeom>
              <a:avLst/>
              <a:gdLst/>
              <a:ahLst/>
              <a:cxnLst>
                <a:cxn ang="0">
                  <a:pos x="2664" y="0"/>
                </a:cxn>
                <a:cxn ang="0">
                  <a:pos x="2616" y="240"/>
                </a:cxn>
                <a:cxn ang="0">
                  <a:pos x="696" y="336"/>
                </a:cxn>
                <a:cxn ang="0">
                  <a:pos x="72" y="432"/>
                </a:cxn>
                <a:cxn ang="0">
                  <a:pos x="264" y="528"/>
                </a:cxn>
              </a:cxnLst>
              <a:rect l="0" t="0" r="r" b="b"/>
              <a:pathLst>
                <a:path w="2944" h="528">
                  <a:moveTo>
                    <a:pt x="2664" y="0"/>
                  </a:moveTo>
                  <a:cubicBezTo>
                    <a:pt x="2804" y="92"/>
                    <a:pt x="2944" y="184"/>
                    <a:pt x="2616" y="240"/>
                  </a:cubicBezTo>
                  <a:cubicBezTo>
                    <a:pt x="2288" y="296"/>
                    <a:pt x="1120" y="304"/>
                    <a:pt x="696" y="336"/>
                  </a:cubicBezTo>
                  <a:cubicBezTo>
                    <a:pt x="272" y="368"/>
                    <a:pt x="144" y="400"/>
                    <a:pt x="72" y="432"/>
                  </a:cubicBezTo>
                  <a:cubicBezTo>
                    <a:pt x="0" y="464"/>
                    <a:pt x="132" y="496"/>
                    <a:pt x="264" y="52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9" name="Text Box 29"/>
            <p:cNvSpPr txBox="1">
              <a:spLocks noChangeArrowheads="1"/>
            </p:cNvSpPr>
            <p:nvPr/>
          </p:nvSpPr>
          <p:spPr bwMode="auto">
            <a:xfrm>
              <a:off x="1457" y="2785"/>
              <a:ext cx="4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EFGH</a:t>
              </a:r>
            </a:p>
          </p:txBody>
        </p:sp>
      </p:grpSp>
      <p:grpSp>
        <p:nvGrpSpPr>
          <p:cNvPr id="256035" name="Group 35"/>
          <p:cNvGrpSpPr>
            <a:grpSpLocks/>
          </p:cNvGrpSpPr>
          <p:nvPr/>
        </p:nvGrpSpPr>
        <p:grpSpPr bwMode="auto">
          <a:xfrm>
            <a:off x="3081338" y="3962401"/>
            <a:ext cx="3135312" cy="1485901"/>
            <a:chOff x="2157" y="2592"/>
            <a:chExt cx="1975" cy="936"/>
          </a:xfrm>
        </p:grpSpPr>
        <p:sp>
          <p:nvSpPr>
            <p:cNvPr id="256031" name="Line 31"/>
            <p:cNvSpPr>
              <a:spLocks noChangeShapeType="1"/>
            </p:cNvSpPr>
            <p:nvPr/>
          </p:nvSpPr>
          <p:spPr bwMode="auto">
            <a:xfrm>
              <a:off x="2544" y="2592"/>
              <a:ext cx="43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pic>
          <p:nvPicPr>
            <p:cNvPr id="256030" name="Picture 30" descr="MCj0367846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82" y="2736"/>
              <a:ext cx="282" cy="356"/>
            </a:xfrm>
            <a:prstGeom prst="rect">
              <a:avLst/>
            </a:prstGeom>
            <a:noFill/>
          </p:spPr>
        </p:pic>
        <p:sp>
          <p:nvSpPr>
            <p:cNvPr id="256032" name="Text Box 32"/>
            <p:cNvSpPr txBox="1">
              <a:spLocks noChangeArrowheads="1"/>
            </p:cNvSpPr>
            <p:nvPr/>
          </p:nvSpPr>
          <p:spPr bwMode="auto">
            <a:xfrm>
              <a:off x="2157" y="3121"/>
              <a:ext cx="197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nop’s are filtered out – no need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to take up RS and ROB entries</a:t>
              </a:r>
            </a:p>
          </p:txBody>
        </p:sp>
      </p:grpSp>
      <p:grpSp>
        <p:nvGrpSpPr>
          <p:cNvPr id="256039" name="Group 39"/>
          <p:cNvGrpSpPr>
            <a:grpSpLocks/>
          </p:cNvGrpSpPr>
          <p:nvPr/>
        </p:nvGrpSpPr>
        <p:grpSpPr bwMode="auto">
          <a:xfrm>
            <a:off x="4389438" y="3467100"/>
            <a:ext cx="3802062" cy="1333500"/>
            <a:chOff x="2981" y="2280"/>
            <a:chExt cx="2395" cy="840"/>
          </a:xfrm>
        </p:grpSpPr>
        <p:sp>
          <p:nvSpPr>
            <p:cNvPr id="256036" name="Text Box 36"/>
            <p:cNvSpPr txBox="1">
              <a:spLocks noChangeArrowheads="1"/>
            </p:cNvSpPr>
            <p:nvPr/>
          </p:nvSpPr>
          <p:spPr bwMode="auto">
            <a:xfrm>
              <a:off x="2981" y="2280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???</a:t>
              </a:r>
            </a:p>
          </p:txBody>
        </p:sp>
        <p:sp>
          <p:nvSpPr>
            <p:cNvPr id="256037" name="AutoShape 37"/>
            <p:cNvSpPr>
              <a:spLocks noChangeArrowheads="1"/>
            </p:cNvSpPr>
            <p:nvPr/>
          </p:nvSpPr>
          <p:spPr bwMode="auto">
            <a:xfrm>
              <a:off x="3936" y="2448"/>
              <a:ext cx="1440" cy="67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What about </a:t>
              </a:r>
              <a:r>
                <a:rPr lang="en-US" dirty="0" err="1">
                  <a:solidFill>
                    <a:srgbClr val="FFFFFF"/>
                  </a:solidFill>
                  <a:latin typeface="Gill Sans MT" pitchFamily="34" charset="0"/>
                </a:rPr>
                <a:t>insts</a:t>
              </a:r>
              <a:endParaRPr lang="en-US" dirty="0">
                <a:solidFill>
                  <a:srgbClr val="FFFFFF"/>
                </a:solidFill>
                <a:latin typeface="Gill Sans MT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that are already in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the RS, ROB, …?</a:t>
              </a:r>
            </a:p>
          </p:txBody>
        </p:sp>
        <p:sp>
          <p:nvSpPr>
            <p:cNvPr id="256038" name="Line 38"/>
            <p:cNvSpPr>
              <a:spLocks noChangeShapeType="1"/>
            </p:cNvSpPr>
            <p:nvPr/>
          </p:nvSpPr>
          <p:spPr bwMode="auto">
            <a:xfrm flipH="1" flipV="1">
              <a:off x="3264" y="2448"/>
              <a:ext cx="672" cy="384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6052" name="Group 52"/>
          <p:cNvGrpSpPr>
            <a:grpSpLocks/>
          </p:cNvGrpSpPr>
          <p:nvPr/>
        </p:nvGrpSpPr>
        <p:grpSpPr bwMode="auto">
          <a:xfrm>
            <a:off x="2781301" y="3962403"/>
            <a:ext cx="1223963" cy="685801"/>
            <a:chOff x="1968" y="2592"/>
            <a:chExt cx="771" cy="432"/>
          </a:xfrm>
        </p:grpSpPr>
        <p:sp>
          <p:nvSpPr>
            <p:cNvPr id="256042" name="Text Box 42"/>
            <p:cNvSpPr txBox="1">
              <a:spLocks noChangeArrowheads="1"/>
            </p:cNvSpPr>
            <p:nvPr/>
          </p:nvSpPr>
          <p:spPr bwMode="auto">
            <a:xfrm rot="10800000">
              <a:off x="2080" y="2790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51" name="Line 51"/>
            <p:cNvSpPr>
              <a:spLocks noChangeShapeType="1"/>
            </p:cNvSpPr>
            <p:nvPr/>
          </p:nvSpPr>
          <p:spPr bwMode="auto">
            <a:xfrm>
              <a:off x="1968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5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Stall and Drain (1/2)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Squash in-order front-end (as before)</a:t>
            </a:r>
          </a:p>
          <a:p>
            <a:r>
              <a:rPr lang="en-US" dirty="0"/>
              <a:t>Stall dispatch (no new instructions </a:t>
            </a:r>
            <a:r>
              <a:rPr lang="en-US" dirty="0">
                <a:sym typeface="Wingdings" pitchFamily="2" charset="2"/>
              </a:rPr>
              <a:t> ROB, RS)</a:t>
            </a:r>
          </a:p>
          <a:p>
            <a:r>
              <a:rPr lang="en-US" dirty="0">
                <a:sym typeface="Wingdings" pitchFamily="2" charset="2"/>
              </a:rPr>
              <a:t>Let </a:t>
            </a:r>
            <a:r>
              <a:rPr lang="en-US" dirty="0" err="1">
                <a:sym typeface="Wingdings" pitchFamily="2" charset="2"/>
              </a:rPr>
              <a:t>OoO</a:t>
            </a:r>
            <a:r>
              <a:rPr lang="en-US" dirty="0">
                <a:sym typeface="Wingdings" pitchFamily="2" charset="2"/>
              </a:rPr>
              <a:t> engine execute as usual</a:t>
            </a:r>
          </a:p>
          <a:p>
            <a:r>
              <a:rPr lang="en-US" dirty="0">
                <a:sym typeface="Wingdings" pitchFamily="2" charset="2"/>
              </a:rPr>
              <a:t>Let commit operate as usual except:</a:t>
            </a:r>
          </a:p>
          <a:p>
            <a:pPr lvl="1"/>
            <a:r>
              <a:rPr lang="en-US" dirty="0"/>
              <a:t>Check for the </a:t>
            </a:r>
            <a:r>
              <a:rPr lang="en-US" dirty="0" err="1"/>
              <a:t>mispredicted</a:t>
            </a:r>
            <a:r>
              <a:rPr lang="en-US" dirty="0"/>
              <a:t> branch</a:t>
            </a:r>
          </a:p>
          <a:p>
            <a:pPr lvl="2"/>
            <a:r>
              <a:rPr lang="en-US" dirty="0"/>
              <a:t>Cannot commit any instructions after it</a:t>
            </a:r>
          </a:p>
          <a:p>
            <a:pPr lvl="3"/>
            <a:r>
              <a:rPr lang="en-US" dirty="0"/>
              <a:t>Any </a:t>
            </a:r>
            <a:r>
              <a:rPr lang="en-US" dirty="0" err="1"/>
              <a:t>insns</a:t>
            </a:r>
            <a:r>
              <a:rPr lang="en-US" dirty="0"/>
              <a:t>. in pipeline are on the wrong path</a:t>
            </a:r>
          </a:p>
          <a:p>
            <a:pPr lvl="2"/>
            <a:r>
              <a:rPr lang="en-US" dirty="0"/>
              <a:t>Flush the </a:t>
            </a:r>
            <a:r>
              <a:rPr lang="en-US" dirty="0" err="1"/>
              <a:t>OoO</a:t>
            </a:r>
            <a:r>
              <a:rPr lang="en-US" dirty="0"/>
              <a:t> engine</a:t>
            </a:r>
          </a:p>
          <a:p>
            <a:pPr lvl="2"/>
            <a:r>
              <a:rPr lang="en-US" dirty="0"/>
              <a:t>Allow dispatch to continue</a:t>
            </a:r>
          </a:p>
        </p:txBody>
      </p:sp>
    </p:spTree>
    <p:extLst>
      <p:ext uri="{BB962C8B-B14F-4D97-AF65-F5344CB8AC3E}">
        <p14:creationId xmlns:p14="http://schemas.microsoft.com/office/powerpoint/2010/main" val="37671497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Stall and Drain (2/2)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Delays recovery until BR retires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627684" y="32313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1627684" y="35361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ADD</a:t>
            </a: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627684" y="38409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1627684" y="41457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627684" y="44505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1627684" y="47553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2" name="Rectangle 10"/>
          <p:cNvSpPr>
            <a:spLocks noChangeArrowheads="1"/>
          </p:cNvSpPr>
          <p:nvPr/>
        </p:nvSpPr>
        <p:spPr bwMode="auto">
          <a:xfrm>
            <a:off x="1627684" y="50601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1627684" y="53649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827584" y="3156744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Ideal:</a:t>
            </a:r>
          </a:p>
        </p:txBody>
      </p:sp>
      <p:grpSp>
        <p:nvGrpSpPr>
          <p:cNvPr id="259090" name="Group 18"/>
          <p:cNvGrpSpPr>
            <a:grpSpLocks/>
          </p:cNvGrpSpPr>
          <p:nvPr/>
        </p:nvGrpSpPr>
        <p:grpSpPr bwMode="auto">
          <a:xfrm>
            <a:off x="1795962" y="4144169"/>
            <a:ext cx="371476" cy="1589087"/>
            <a:chOff x="1642" y="2447"/>
            <a:chExt cx="234" cy="1001"/>
          </a:xfrm>
        </p:grpSpPr>
        <p:sp>
          <p:nvSpPr>
            <p:cNvPr id="259085" name="Text Box 13"/>
            <p:cNvSpPr txBox="1">
              <a:spLocks noChangeArrowheads="1"/>
            </p:cNvSpPr>
            <p:nvPr/>
          </p:nvSpPr>
          <p:spPr bwMode="auto">
            <a:xfrm>
              <a:off x="1642" y="2447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6" name="Text Box 14"/>
            <p:cNvSpPr txBox="1">
              <a:spLocks noChangeArrowheads="1"/>
            </p:cNvSpPr>
            <p:nvPr/>
          </p:nvSpPr>
          <p:spPr bwMode="auto">
            <a:xfrm>
              <a:off x="1642" y="2639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7" name="Text Box 15"/>
            <p:cNvSpPr txBox="1">
              <a:spLocks noChangeArrowheads="1"/>
            </p:cNvSpPr>
            <p:nvPr/>
          </p:nvSpPr>
          <p:spPr bwMode="auto">
            <a:xfrm>
              <a:off x="1642" y="2831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8" name="Text Box 16"/>
            <p:cNvSpPr txBox="1">
              <a:spLocks noChangeArrowheads="1"/>
            </p:cNvSpPr>
            <p:nvPr/>
          </p:nvSpPr>
          <p:spPr bwMode="auto">
            <a:xfrm>
              <a:off x="1642" y="302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1642" y="3215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grpSp>
        <p:nvGrpSpPr>
          <p:cNvPr id="259109" name="Group 37"/>
          <p:cNvGrpSpPr>
            <a:grpSpLocks/>
          </p:cNvGrpSpPr>
          <p:nvPr/>
        </p:nvGrpSpPr>
        <p:grpSpPr bwMode="auto">
          <a:xfrm>
            <a:off x="2618284" y="3231356"/>
            <a:ext cx="685800" cy="2438400"/>
            <a:chOff x="1776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091" name="Rectangle 19"/>
            <p:cNvSpPr>
              <a:spLocks noChangeArrowheads="1"/>
            </p:cNvSpPr>
            <p:nvPr/>
          </p:nvSpPr>
          <p:spPr bwMode="auto">
            <a:xfrm>
              <a:off x="1776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092" name="Rectangle 20"/>
            <p:cNvSpPr>
              <a:spLocks noChangeArrowheads="1"/>
            </p:cNvSpPr>
            <p:nvPr/>
          </p:nvSpPr>
          <p:spPr bwMode="auto">
            <a:xfrm>
              <a:off x="1776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ADD</a:t>
              </a:r>
            </a:p>
          </p:txBody>
        </p:sp>
        <p:sp>
          <p:nvSpPr>
            <p:cNvPr id="259093" name="Rectangle 21"/>
            <p:cNvSpPr>
              <a:spLocks noChangeArrowheads="1"/>
            </p:cNvSpPr>
            <p:nvPr/>
          </p:nvSpPr>
          <p:spPr bwMode="auto">
            <a:xfrm>
              <a:off x="1776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  <p:sp>
          <p:nvSpPr>
            <p:cNvPr id="259094" name="Rectangle 22"/>
            <p:cNvSpPr>
              <a:spLocks noChangeArrowheads="1"/>
            </p:cNvSpPr>
            <p:nvPr/>
          </p:nvSpPr>
          <p:spPr bwMode="auto">
            <a:xfrm>
              <a:off x="177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XOR</a:t>
              </a:r>
            </a:p>
          </p:txBody>
        </p: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76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06" name="Rectangle 34"/>
            <p:cNvSpPr>
              <a:spLocks noChangeArrowheads="1"/>
            </p:cNvSpPr>
            <p:nvPr/>
          </p:nvSpPr>
          <p:spPr bwMode="auto">
            <a:xfrm>
              <a:off x="1776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SUB</a:t>
              </a:r>
            </a:p>
          </p:txBody>
        </p:sp>
        <p:sp>
          <p:nvSpPr>
            <p:cNvPr id="259107" name="Rectangle 35"/>
            <p:cNvSpPr>
              <a:spLocks noChangeArrowheads="1"/>
            </p:cNvSpPr>
            <p:nvPr/>
          </p:nvSpPr>
          <p:spPr bwMode="auto">
            <a:xfrm>
              <a:off x="1776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259108" name="Rectangle 36"/>
            <p:cNvSpPr>
              <a:spLocks noChangeArrowheads="1"/>
            </p:cNvSpPr>
            <p:nvPr/>
          </p:nvSpPr>
          <p:spPr bwMode="auto">
            <a:xfrm>
              <a:off x="1776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</p:grpSp>
      <p:grpSp>
        <p:nvGrpSpPr>
          <p:cNvPr id="259128" name="Group 56"/>
          <p:cNvGrpSpPr>
            <a:grpSpLocks/>
          </p:cNvGrpSpPr>
          <p:nvPr/>
        </p:nvGrpSpPr>
        <p:grpSpPr bwMode="auto">
          <a:xfrm>
            <a:off x="3963371" y="3156744"/>
            <a:ext cx="2155827" cy="2513012"/>
            <a:chOff x="1954" y="1825"/>
            <a:chExt cx="1358" cy="158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10" name="Text Box 38"/>
            <p:cNvSpPr txBox="1">
              <a:spLocks noChangeArrowheads="1"/>
            </p:cNvSpPr>
            <p:nvPr/>
          </p:nvSpPr>
          <p:spPr bwMode="auto">
            <a:xfrm>
              <a:off x="1954" y="1825"/>
              <a:ext cx="8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Stall &amp; Drain:</a:t>
              </a:r>
            </a:p>
          </p:txBody>
        </p:sp>
        <p:sp>
          <p:nvSpPr>
            <p:cNvPr id="259111" name="Rectangle 39"/>
            <p:cNvSpPr>
              <a:spLocks noChangeArrowheads="1"/>
            </p:cNvSpPr>
            <p:nvPr/>
          </p:nvSpPr>
          <p:spPr bwMode="auto">
            <a:xfrm>
              <a:off x="2880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12" name="Rectangle 40"/>
            <p:cNvSpPr>
              <a:spLocks noChangeArrowheads="1"/>
            </p:cNvSpPr>
            <p:nvPr/>
          </p:nvSpPr>
          <p:spPr bwMode="auto">
            <a:xfrm>
              <a:off x="2880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ADD</a:t>
              </a:r>
            </a:p>
          </p:txBody>
        </p:sp>
        <p:sp>
          <p:nvSpPr>
            <p:cNvPr id="259113" name="Rectangle 41"/>
            <p:cNvSpPr>
              <a:spLocks noChangeArrowheads="1"/>
            </p:cNvSpPr>
            <p:nvPr/>
          </p:nvSpPr>
          <p:spPr bwMode="auto">
            <a:xfrm>
              <a:off x="2880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  <p:sp>
          <p:nvSpPr>
            <p:cNvPr id="259114" name="Rectangle 42"/>
            <p:cNvSpPr>
              <a:spLocks noChangeArrowheads="1"/>
            </p:cNvSpPr>
            <p:nvPr/>
          </p:nvSpPr>
          <p:spPr bwMode="auto">
            <a:xfrm>
              <a:off x="2880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5" name="Rectangle 43"/>
            <p:cNvSpPr>
              <a:spLocks noChangeArrowheads="1"/>
            </p:cNvSpPr>
            <p:nvPr/>
          </p:nvSpPr>
          <p:spPr bwMode="auto">
            <a:xfrm>
              <a:off x="2880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6" name="Rectangle 44"/>
            <p:cNvSpPr>
              <a:spLocks noChangeArrowheads="1"/>
            </p:cNvSpPr>
            <p:nvPr/>
          </p:nvSpPr>
          <p:spPr bwMode="auto">
            <a:xfrm>
              <a:off x="2880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7" name="Rectangle 45"/>
            <p:cNvSpPr>
              <a:spLocks noChangeArrowheads="1"/>
            </p:cNvSpPr>
            <p:nvPr/>
          </p:nvSpPr>
          <p:spPr bwMode="auto">
            <a:xfrm>
              <a:off x="2880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8" name="Rectangle 46"/>
            <p:cNvSpPr>
              <a:spLocks noChangeArrowheads="1"/>
            </p:cNvSpPr>
            <p:nvPr/>
          </p:nvSpPr>
          <p:spPr bwMode="auto">
            <a:xfrm>
              <a:off x="2880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</p:grpSp>
      <p:grpSp>
        <p:nvGrpSpPr>
          <p:cNvPr id="259129" name="Group 57"/>
          <p:cNvGrpSpPr>
            <a:grpSpLocks/>
          </p:cNvGrpSpPr>
          <p:nvPr/>
        </p:nvGrpSpPr>
        <p:grpSpPr bwMode="auto">
          <a:xfrm>
            <a:off x="6042992" y="3231356"/>
            <a:ext cx="381000" cy="962025"/>
            <a:chOff x="3264" y="1872"/>
            <a:chExt cx="240" cy="606"/>
          </a:xfrm>
        </p:grpSpPr>
        <p:sp>
          <p:nvSpPr>
            <p:cNvPr id="259125" name="Text Box 53"/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  <p:sp>
          <p:nvSpPr>
            <p:cNvPr id="259126" name="Text Box 54"/>
            <p:cNvSpPr txBox="1">
              <a:spLocks noChangeArrowheads="1"/>
            </p:cNvSpPr>
            <p:nvPr/>
          </p:nvSpPr>
          <p:spPr bwMode="auto">
            <a:xfrm>
              <a:off x="3275" y="2064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  <p:sp>
          <p:nvSpPr>
            <p:cNvPr id="259127" name="Text Box 55"/>
            <p:cNvSpPr txBox="1">
              <a:spLocks noChangeArrowheads="1"/>
            </p:cNvSpPr>
            <p:nvPr/>
          </p:nvSpPr>
          <p:spPr bwMode="auto">
            <a:xfrm>
              <a:off x="3275" y="2247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</p:grpSp>
      <p:grpSp>
        <p:nvGrpSpPr>
          <p:cNvPr id="259156" name="Group 84"/>
          <p:cNvGrpSpPr>
            <a:grpSpLocks/>
          </p:cNvGrpSpPr>
          <p:nvPr/>
        </p:nvGrpSpPr>
        <p:grpSpPr bwMode="auto">
          <a:xfrm>
            <a:off x="6423992" y="3231356"/>
            <a:ext cx="685800" cy="2438400"/>
            <a:chOff x="3840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30" name="Rectangle 58"/>
            <p:cNvSpPr>
              <a:spLocks noChangeArrowheads="1"/>
            </p:cNvSpPr>
            <p:nvPr/>
          </p:nvSpPr>
          <p:spPr bwMode="auto">
            <a:xfrm>
              <a:off x="3840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1" name="Rectangle 59"/>
            <p:cNvSpPr>
              <a:spLocks noChangeArrowheads="1"/>
            </p:cNvSpPr>
            <p:nvPr/>
          </p:nvSpPr>
          <p:spPr bwMode="auto">
            <a:xfrm>
              <a:off x="3840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2" name="Rectangle 60"/>
            <p:cNvSpPr>
              <a:spLocks noChangeArrowheads="1"/>
            </p:cNvSpPr>
            <p:nvPr/>
          </p:nvSpPr>
          <p:spPr bwMode="auto">
            <a:xfrm>
              <a:off x="3840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3" name="Rectangle 61"/>
            <p:cNvSpPr>
              <a:spLocks noChangeArrowheads="1"/>
            </p:cNvSpPr>
            <p:nvPr/>
          </p:nvSpPr>
          <p:spPr bwMode="auto">
            <a:xfrm>
              <a:off x="3840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4" name="Rectangle 62"/>
            <p:cNvSpPr>
              <a:spLocks noChangeArrowheads="1"/>
            </p:cNvSpPr>
            <p:nvPr/>
          </p:nvSpPr>
          <p:spPr bwMode="auto">
            <a:xfrm>
              <a:off x="3840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5" name="Rectangle 63"/>
            <p:cNvSpPr>
              <a:spLocks noChangeArrowheads="1"/>
            </p:cNvSpPr>
            <p:nvPr/>
          </p:nvSpPr>
          <p:spPr bwMode="auto">
            <a:xfrm>
              <a:off x="3840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6" name="Rectangle 64"/>
            <p:cNvSpPr>
              <a:spLocks noChangeArrowheads="1"/>
            </p:cNvSpPr>
            <p:nvPr/>
          </p:nvSpPr>
          <p:spPr bwMode="auto">
            <a:xfrm>
              <a:off x="3840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7" name="Rectangle 65"/>
            <p:cNvSpPr>
              <a:spLocks noChangeArrowheads="1"/>
            </p:cNvSpPr>
            <p:nvPr/>
          </p:nvSpPr>
          <p:spPr bwMode="auto">
            <a:xfrm>
              <a:off x="3840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</p:grpSp>
      <p:grpSp>
        <p:nvGrpSpPr>
          <p:cNvPr id="259119" name="Group 47"/>
          <p:cNvGrpSpPr>
            <a:grpSpLocks/>
          </p:cNvGrpSpPr>
          <p:nvPr/>
        </p:nvGrpSpPr>
        <p:grpSpPr bwMode="auto">
          <a:xfrm>
            <a:off x="6592270" y="4144169"/>
            <a:ext cx="371476" cy="1589087"/>
            <a:chOff x="1642" y="2447"/>
            <a:chExt cx="234" cy="1001"/>
          </a:xfrm>
        </p:grpSpPr>
        <p:sp>
          <p:nvSpPr>
            <p:cNvPr id="259120" name="Text Box 48"/>
            <p:cNvSpPr txBox="1">
              <a:spLocks noChangeArrowheads="1"/>
            </p:cNvSpPr>
            <p:nvPr/>
          </p:nvSpPr>
          <p:spPr bwMode="auto">
            <a:xfrm>
              <a:off x="1642" y="2447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1" name="Text Box 49"/>
            <p:cNvSpPr txBox="1">
              <a:spLocks noChangeArrowheads="1"/>
            </p:cNvSpPr>
            <p:nvPr/>
          </p:nvSpPr>
          <p:spPr bwMode="auto">
            <a:xfrm>
              <a:off x="1642" y="2639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2" name="Text Box 50"/>
            <p:cNvSpPr txBox="1">
              <a:spLocks noChangeArrowheads="1"/>
            </p:cNvSpPr>
            <p:nvPr/>
          </p:nvSpPr>
          <p:spPr bwMode="auto">
            <a:xfrm>
              <a:off x="1642" y="2831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3" name="Text Box 51"/>
            <p:cNvSpPr txBox="1">
              <a:spLocks noChangeArrowheads="1"/>
            </p:cNvSpPr>
            <p:nvPr/>
          </p:nvSpPr>
          <p:spPr bwMode="auto">
            <a:xfrm>
              <a:off x="1642" y="302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4" name="Text Box 52"/>
            <p:cNvSpPr txBox="1">
              <a:spLocks noChangeArrowheads="1"/>
            </p:cNvSpPr>
            <p:nvPr/>
          </p:nvSpPr>
          <p:spPr bwMode="auto">
            <a:xfrm>
              <a:off x="1642" y="3215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grpSp>
        <p:nvGrpSpPr>
          <p:cNvPr id="259144" name="Group 72"/>
          <p:cNvGrpSpPr>
            <a:grpSpLocks/>
          </p:cNvGrpSpPr>
          <p:nvPr/>
        </p:nvGrpSpPr>
        <p:grpSpPr bwMode="auto">
          <a:xfrm>
            <a:off x="7414592" y="3231356"/>
            <a:ext cx="685800" cy="2438400"/>
            <a:chOff x="1776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45" name="Rectangle 73"/>
            <p:cNvSpPr>
              <a:spLocks noChangeArrowheads="1"/>
            </p:cNvSpPr>
            <p:nvPr/>
          </p:nvSpPr>
          <p:spPr bwMode="auto">
            <a:xfrm>
              <a:off x="1776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6" name="Rectangle 74"/>
            <p:cNvSpPr>
              <a:spLocks noChangeArrowheads="1"/>
            </p:cNvSpPr>
            <p:nvPr/>
          </p:nvSpPr>
          <p:spPr bwMode="auto">
            <a:xfrm>
              <a:off x="1776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7" name="Rectangle 75"/>
            <p:cNvSpPr>
              <a:spLocks noChangeArrowheads="1"/>
            </p:cNvSpPr>
            <p:nvPr/>
          </p:nvSpPr>
          <p:spPr bwMode="auto">
            <a:xfrm>
              <a:off x="1776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8" name="Rectangle 76"/>
            <p:cNvSpPr>
              <a:spLocks noChangeArrowheads="1"/>
            </p:cNvSpPr>
            <p:nvPr/>
          </p:nvSpPr>
          <p:spPr bwMode="auto">
            <a:xfrm>
              <a:off x="177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XOR</a:t>
              </a:r>
            </a:p>
          </p:txBody>
        </p:sp>
        <p:sp>
          <p:nvSpPr>
            <p:cNvPr id="259149" name="Rectangle 77"/>
            <p:cNvSpPr>
              <a:spLocks noChangeArrowheads="1"/>
            </p:cNvSpPr>
            <p:nvPr/>
          </p:nvSpPr>
          <p:spPr bwMode="auto">
            <a:xfrm>
              <a:off x="1776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50" name="Rectangle 78"/>
            <p:cNvSpPr>
              <a:spLocks noChangeArrowheads="1"/>
            </p:cNvSpPr>
            <p:nvPr/>
          </p:nvSpPr>
          <p:spPr bwMode="auto">
            <a:xfrm>
              <a:off x="1776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SUB</a:t>
              </a:r>
            </a:p>
          </p:txBody>
        </p:sp>
        <p:sp>
          <p:nvSpPr>
            <p:cNvPr id="259151" name="Rectangle 79"/>
            <p:cNvSpPr>
              <a:spLocks noChangeArrowheads="1"/>
            </p:cNvSpPr>
            <p:nvPr/>
          </p:nvSpPr>
          <p:spPr bwMode="auto">
            <a:xfrm>
              <a:off x="1776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259152" name="Rectangle 80"/>
            <p:cNvSpPr>
              <a:spLocks noChangeArrowheads="1"/>
            </p:cNvSpPr>
            <p:nvPr/>
          </p:nvSpPr>
          <p:spPr bwMode="auto">
            <a:xfrm>
              <a:off x="1776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Simple to build, but low performance</a:t>
            </a:r>
          </a:p>
        </p:txBody>
      </p:sp>
    </p:spTree>
    <p:extLst>
      <p:ext uri="{BB962C8B-B14F-4D97-AF65-F5344CB8AC3E}">
        <p14:creationId xmlns:p14="http://schemas.microsoft.com/office/powerpoint/2010/main" val="14321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Tags/Colors (1/2)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insn</a:t>
            </a:r>
            <a:r>
              <a:rPr lang="en-US" dirty="0"/>
              <a:t>. assigned the “current” branch tag</a:t>
            </a:r>
          </a:p>
          <a:p>
            <a:r>
              <a:rPr lang="en-US" dirty="0"/>
              <a:t>Each predicted branch allocates a new branch tag</a:t>
            </a:r>
          </a:p>
          <a:p>
            <a:pPr lvl="1"/>
            <a:r>
              <a:rPr lang="en-US" dirty="0"/>
              <a:t>Newly allocated tag becomes current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905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2133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2362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2590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2819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3048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3276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3505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3733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44196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39624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9" name="Rectangle 15"/>
          <p:cNvSpPr>
            <a:spLocks noChangeArrowheads="1"/>
          </p:cNvSpPr>
          <p:nvPr/>
        </p:nvSpPr>
        <p:spPr bwMode="auto">
          <a:xfrm>
            <a:off x="4191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0" name="Rectangle 16"/>
          <p:cNvSpPr>
            <a:spLocks noChangeArrowheads="1"/>
          </p:cNvSpPr>
          <p:nvPr/>
        </p:nvSpPr>
        <p:spPr bwMode="auto">
          <a:xfrm>
            <a:off x="5105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1" name="Rectangle 17"/>
          <p:cNvSpPr>
            <a:spLocks noChangeArrowheads="1"/>
          </p:cNvSpPr>
          <p:nvPr/>
        </p:nvSpPr>
        <p:spPr bwMode="auto">
          <a:xfrm>
            <a:off x="4648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2" name="Rectangle 18"/>
          <p:cNvSpPr>
            <a:spLocks noChangeArrowheads="1"/>
          </p:cNvSpPr>
          <p:nvPr/>
        </p:nvSpPr>
        <p:spPr bwMode="auto">
          <a:xfrm>
            <a:off x="4876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3" name="Rectangle 19"/>
          <p:cNvSpPr>
            <a:spLocks noChangeArrowheads="1"/>
          </p:cNvSpPr>
          <p:nvPr/>
        </p:nvSpPr>
        <p:spPr bwMode="auto">
          <a:xfrm>
            <a:off x="5334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4" name="Rectangle 20"/>
          <p:cNvSpPr>
            <a:spLocks noChangeArrowheads="1"/>
          </p:cNvSpPr>
          <p:nvPr/>
        </p:nvSpPr>
        <p:spPr bwMode="auto">
          <a:xfrm>
            <a:off x="5562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5" name="Rectangle 21"/>
          <p:cNvSpPr>
            <a:spLocks noChangeArrowheads="1"/>
          </p:cNvSpPr>
          <p:nvPr/>
        </p:nvSpPr>
        <p:spPr bwMode="auto">
          <a:xfrm>
            <a:off x="6248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6" name="Rectangle 22"/>
          <p:cNvSpPr>
            <a:spLocks noChangeArrowheads="1"/>
          </p:cNvSpPr>
          <p:nvPr/>
        </p:nvSpPr>
        <p:spPr bwMode="auto">
          <a:xfrm>
            <a:off x="5791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7" name="Rectangle 23"/>
          <p:cNvSpPr>
            <a:spLocks noChangeArrowheads="1"/>
          </p:cNvSpPr>
          <p:nvPr/>
        </p:nvSpPr>
        <p:spPr bwMode="auto">
          <a:xfrm>
            <a:off x="6019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8" name="Rectangle 24"/>
          <p:cNvSpPr>
            <a:spLocks noChangeArrowheads="1"/>
          </p:cNvSpPr>
          <p:nvPr/>
        </p:nvSpPr>
        <p:spPr bwMode="auto">
          <a:xfrm>
            <a:off x="64770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9" name="Rectangle 25"/>
          <p:cNvSpPr>
            <a:spLocks noChangeArrowheads="1"/>
          </p:cNvSpPr>
          <p:nvPr/>
        </p:nvSpPr>
        <p:spPr bwMode="auto">
          <a:xfrm>
            <a:off x="6705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0" name="Rectangle 26"/>
          <p:cNvSpPr>
            <a:spLocks noChangeArrowheads="1"/>
          </p:cNvSpPr>
          <p:nvPr/>
        </p:nvSpPr>
        <p:spPr bwMode="auto">
          <a:xfrm>
            <a:off x="7391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6934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7162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3" name="AutoShape 29"/>
          <p:cNvSpPr>
            <a:spLocks/>
          </p:cNvSpPr>
          <p:nvPr/>
        </p:nvSpPr>
        <p:spPr bwMode="auto">
          <a:xfrm rot="5400000">
            <a:off x="2400300" y="3694113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4" name="AutoShape 30"/>
          <p:cNvSpPr>
            <a:spLocks/>
          </p:cNvSpPr>
          <p:nvPr/>
        </p:nvSpPr>
        <p:spPr bwMode="auto">
          <a:xfrm rot="5400000">
            <a:off x="3771900" y="3465513"/>
            <a:ext cx="76200" cy="1524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5" name="AutoShape 31"/>
          <p:cNvSpPr>
            <a:spLocks/>
          </p:cNvSpPr>
          <p:nvPr/>
        </p:nvSpPr>
        <p:spPr bwMode="auto">
          <a:xfrm rot="5400000">
            <a:off x="4914900" y="3922713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6" name="AutoShape 32"/>
          <p:cNvSpPr>
            <a:spLocks/>
          </p:cNvSpPr>
          <p:nvPr/>
        </p:nvSpPr>
        <p:spPr bwMode="auto">
          <a:xfrm rot="5400000">
            <a:off x="5829300" y="3694113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7" name="AutoShape 33"/>
          <p:cNvSpPr>
            <a:spLocks/>
          </p:cNvSpPr>
          <p:nvPr/>
        </p:nvSpPr>
        <p:spPr bwMode="auto">
          <a:xfrm rot="5400000">
            <a:off x="6553200" y="4113213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8" name="AutoShape 34"/>
          <p:cNvSpPr>
            <a:spLocks/>
          </p:cNvSpPr>
          <p:nvPr/>
        </p:nvSpPr>
        <p:spPr bwMode="auto">
          <a:xfrm rot="5400000">
            <a:off x="7162800" y="3808413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9" name="Text Box 35"/>
          <p:cNvSpPr txBox="1">
            <a:spLocks noChangeArrowheads="1"/>
          </p:cNvSpPr>
          <p:nvPr/>
        </p:nvSpPr>
        <p:spPr bwMode="auto">
          <a:xfrm>
            <a:off x="1184275" y="4433888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Tags</a:t>
            </a:r>
          </a:p>
        </p:txBody>
      </p:sp>
      <p:sp>
        <p:nvSpPr>
          <p:cNvPr id="257060" name="Rectangle 36"/>
          <p:cNvSpPr>
            <a:spLocks noChangeArrowheads="1"/>
          </p:cNvSpPr>
          <p:nvPr/>
        </p:nvSpPr>
        <p:spPr bwMode="auto">
          <a:xfrm>
            <a:off x="1905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1" name="Rectangle 37"/>
          <p:cNvSpPr>
            <a:spLocks noChangeArrowheads="1"/>
          </p:cNvSpPr>
          <p:nvPr/>
        </p:nvSpPr>
        <p:spPr bwMode="auto">
          <a:xfrm>
            <a:off x="2133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2" name="Rectangle 38"/>
          <p:cNvSpPr>
            <a:spLocks noChangeArrowheads="1"/>
          </p:cNvSpPr>
          <p:nvPr/>
        </p:nvSpPr>
        <p:spPr bwMode="auto">
          <a:xfrm>
            <a:off x="2362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3" name="Rectangle 39"/>
          <p:cNvSpPr>
            <a:spLocks noChangeArrowheads="1"/>
          </p:cNvSpPr>
          <p:nvPr/>
        </p:nvSpPr>
        <p:spPr bwMode="auto">
          <a:xfrm>
            <a:off x="2590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4" name="Rectangle 40"/>
          <p:cNvSpPr>
            <a:spLocks noChangeArrowheads="1"/>
          </p:cNvSpPr>
          <p:nvPr/>
        </p:nvSpPr>
        <p:spPr bwMode="auto">
          <a:xfrm>
            <a:off x="2819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>
            <a:off x="3048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6" name="Rectangle 42"/>
          <p:cNvSpPr>
            <a:spLocks noChangeArrowheads="1"/>
          </p:cNvSpPr>
          <p:nvPr/>
        </p:nvSpPr>
        <p:spPr bwMode="auto">
          <a:xfrm>
            <a:off x="3276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>
            <a:off x="3505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8" name="Rectangle 44"/>
          <p:cNvSpPr>
            <a:spLocks noChangeArrowheads="1"/>
          </p:cNvSpPr>
          <p:nvPr/>
        </p:nvSpPr>
        <p:spPr bwMode="auto">
          <a:xfrm>
            <a:off x="3733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>
            <a:off x="3962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0" name="Rectangle 46"/>
          <p:cNvSpPr>
            <a:spLocks noChangeArrowheads="1"/>
          </p:cNvSpPr>
          <p:nvPr/>
        </p:nvSpPr>
        <p:spPr bwMode="auto">
          <a:xfrm>
            <a:off x="4191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1" name="Rectangle 47"/>
          <p:cNvSpPr>
            <a:spLocks noChangeArrowheads="1"/>
          </p:cNvSpPr>
          <p:nvPr/>
        </p:nvSpPr>
        <p:spPr bwMode="auto">
          <a:xfrm>
            <a:off x="4419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2" name="Rectangle 48"/>
          <p:cNvSpPr>
            <a:spLocks noChangeArrowheads="1"/>
          </p:cNvSpPr>
          <p:nvPr/>
        </p:nvSpPr>
        <p:spPr bwMode="auto">
          <a:xfrm>
            <a:off x="4648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3" name="Rectangle 49"/>
          <p:cNvSpPr>
            <a:spLocks noChangeArrowheads="1"/>
          </p:cNvSpPr>
          <p:nvPr/>
        </p:nvSpPr>
        <p:spPr bwMode="auto">
          <a:xfrm>
            <a:off x="4876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4" name="Rectangle 50"/>
          <p:cNvSpPr>
            <a:spLocks noChangeArrowheads="1"/>
          </p:cNvSpPr>
          <p:nvPr/>
        </p:nvSpPr>
        <p:spPr bwMode="auto">
          <a:xfrm>
            <a:off x="5105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5" name="Rectangle 51"/>
          <p:cNvSpPr>
            <a:spLocks noChangeArrowheads="1"/>
          </p:cNvSpPr>
          <p:nvPr/>
        </p:nvSpPr>
        <p:spPr bwMode="auto">
          <a:xfrm>
            <a:off x="5334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6" name="Rectangle 52"/>
          <p:cNvSpPr>
            <a:spLocks noChangeArrowheads="1"/>
          </p:cNvSpPr>
          <p:nvPr/>
        </p:nvSpPr>
        <p:spPr bwMode="auto">
          <a:xfrm>
            <a:off x="5562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7" name="Rectangle 53"/>
          <p:cNvSpPr>
            <a:spLocks noChangeArrowheads="1"/>
          </p:cNvSpPr>
          <p:nvPr/>
        </p:nvSpPr>
        <p:spPr bwMode="auto">
          <a:xfrm>
            <a:off x="5791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8" name="Rectangle 54"/>
          <p:cNvSpPr>
            <a:spLocks noChangeArrowheads="1"/>
          </p:cNvSpPr>
          <p:nvPr/>
        </p:nvSpPr>
        <p:spPr bwMode="auto">
          <a:xfrm>
            <a:off x="6019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9" name="Rectangle 55"/>
          <p:cNvSpPr>
            <a:spLocks noChangeArrowheads="1"/>
          </p:cNvSpPr>
          <p:nvPr/>
        </p:nvSpPr>
        <p:spPr bwMode="auto">
          <a:xfrm>
            <a:off x="6248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80" name="Rectangle 56"/>
          <p:cNvSpPr>
            <a:spLocks noChangeArrowheads="1"/>
          </p:cNvSpPr>
          <p:nvPr/>
        </p:nvSpPr>
        <p:spPr bwMode="auto">
          <a:xfrm>
            <a:off x="6477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57081" name="Rectangle 57"/>
          <p:cNvSpPr>
            <a:spLocks noChangeArrowheads="1"/>
          </p:cNvSpPr>
          <p:nvPr/>
        </p:nvSpPr>
        <p:spPr bwMode="auto">
          <a:xfrm>
            <a:off x="6705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2" name="Rectangle 58"/>
          <p:cNvSpPr>
            <a:spLocks noChangeArrowheads="1"/>
          </p:cNvSpPr>
          <p:nvPr/>
        </p:nvSpPr>
        <p:spPr bwMode="auto">
          <a:xfrm>
            <a:off x="6934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3" name="Rectangle 59"/>
          <p:cNvSpPr>
            <a:spLocks noChangeArrowheads="1"/>
          </p:cNvSpPr>
          <p:nvPr/>
        </p:nvSpPr>
        <p:spPr bwMode="auto">
          <a:xfrm>
            <a:off x="7162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4" name="Rectangle 60"/>
          <p:cNvSpPr>
            <a:spLocks noChangeArrowheads="1"/>
          </p:cNvSpPr>
          <p:nvPr/>
        </p:nvSpPr>
        <p:spPr bwMode="auto">
          <a:xfrm>
            <a:off x="7391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5" name="Text Box 61"/>
          <p:cNvSpPr txBox="1">
            <a:spLocks noChangeArrowheads="1"/>
          </p:cNvSpPr>
          <p:nvPr/>
        </p:nvSpPr>
        <p:spPr bwMode="auto">
          <a:xfrm>
            <a:off x="1622425" y="3429000"/>
            <a:ext cx="679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branch</a:t>
            </a:r>
          </a:p>
        </p:txBody>
      </p:sp>
      <p:cxnSp>
        <p:nvCxnSpPr>
          <p:cNvPr id="257086" name="AutoShape 62"/>
          <p:cNvCxnSpPr>
            <a:cxnSpLocks noChangeShapeType="1"/>
            <a:stCxn id="257085" idx="3"/>
            <a:endCxn id="257032" idx="0"/>
          </p:cNvCxnSpPr>
          <p:nvPr/>
        </p:nvCxnSpPr>
        <p:spPr bwMode="auto">
          <a:xfrm>
            <a:off x="2301875" y="3581400"/>
            <a:ext cx="631825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7087" name="Text Box 63"/>
          <p:cNvSpPr txBox="1">
            <a:spLocks noChangeArrowheads="1"/>
          </p:cNvSpPr>
          <p:nvPr/>
        </p:nvSpPr>
        <p:spPr bwMode="auto">
          <a:xfrm>
            <a:off x="2362200" y="5053013"/>
            <a:ext cx="4643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(Tags might not necessarily be in any particular order)</a:t>
            </a:r>
          </a:p>
        </p:txBody>
      </p:sp>
      <p:sp>
        <p:nvSpPr>
          <p:cNvPr id="257088" name="Text Box 64"/>
          <p:cNvSpPr txBox="1">
            <a:spLocks noChangeArrowheads="1"/>
          </p:cNvSpPr>
          <p:nvPr/>
        </p:nvSpPr>
        <p:spPr bwMode="auto">
          <a:xfrm>
            <a:off x="1216025" y="3810000"/>
            <a:ext cx="630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2747089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Tags/Colors (2/2)</a:t>
            </a:r>
          </a:p>
        </p:txBody>
      </p:sp>
      <p:sp>
        <p:nvSpPr>
          <p:cNvPr id="260132" name="Text Box 36"/>
          <p:cNvSpPr txBox="1">
            <a:spLocks noChangeArrowheads="1"/>
          </p:cNvSpPr>
          <p:nvPr/>
        </p:nvSpPr>
        <p:spPr bwMode="auto">
          <a:xfrm>
            <a:off x="1184275" y="353536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Tags</a:t>
            </a:r>
          </a:p>
        </p:txBody>
      </p:sp>
      <p:sp>
        <p:nvSpPr>
          <p:cNvPr id="260133" name="Rectangle 37"/>
          <p:cNvSpPr>
            <a:spLocks noChangeArrowheads="1"/>
          </p:cNvSpPr>
          <p:nvPr/>
        </p:nvSpPr>
        <p:spPr bwMode="auto">
          <a:xfrm>
            <a:off x="1905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2133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>
            <a:off x="2362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6" name="Rectangle 40"/>
          <p:cNvSpPr>
            <a:spLocks noChangeArrowheads="1"/>
          </p:cNvSpPr>
          <p:nvPr/>
        </p:nvSpPr>
        <p:spPr bwMode="auto">
          <a:xfrm>
            <a:off x="2590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7" name="Rectangle 41"/>
          <p:cNvSpPr>
            <a:spLocks noChangeArrowheads="1"/>
          </p:cNvSpPr>
          <p:nvPr/>
        </p:nvSpPr>
        <p:spPr bwMode="auto">
          <a:xfrm>
            <a:off x="2819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8" name="Rectangle 42"/>
          <p:cNvSpPr>
            <a:spLocks noChangeArrowheads="1"/>
          </p:cNvSpPr>
          <p:nvPr/>
        </p:nvSpPr>
        <p:spPr bwMode="auto">
          <a:xfrm>
            <a:off x="3048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39" name="Rectangle 43"/>
          <p:cNvSpPr>
            <a:spLocks noChangeArrowheads="1"/>
          </p:cNvSpPr>
          <p:nvPr/>
        </p:nvSpPr>
        <p:spPr bwMode="auto">
          <a:xfrm>
            <a:off x="3276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0" name="Rectangle 44"/>
          <p:cNvSpPr>
            <a:spLocks noChangeArrowheads="1"/>
          </p:cNvSpPr>
          <p:nvPr/>
        </p:nvSpPr>
        <p:spPr bwMode="auto">
          <a:xfrm>
            <a:off x="3505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1" name="Rectangle 45"/>
          <p:cNvSpPr>
            <a:spLocks noChangeArrowheads="1"/>
          </p:cNvSpPr>
          <p:nvPr/>
        </p:nvSpPr>
        <p:spPr bwMode="auto">
          <a:xfrm>
            <a:off x="3733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2" name="Rectangle 46"/>
          <p:cNvSpPr>
            <a:spLocks noChangeArrowheads="1"/>
          </p:cNvSpPr>
          <p:nvPr/>
        </p:nvSpPr>
        <p:spPr bwMode="auto">
          <a:xfrm>
            <a:off x="3962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3" name="Rectangle 47"/>
          <p:cNvSpPr>
            <a:spLocks noChangeArrowheads="1"/>
          </p:cNvSpPr>
          <p:nvPr/>
        </p:nvSpPr>
        <p:spPr bwMode="auto">
          <a:xfrm>
            <a:off x="4191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4" name="Rectangle 48"/>
          <p:cNvSpPr>
            <a:spLocks noChangeArrowheads="1"/>
          </p:cNvSpPr>
          <p:nvPr/>
        </p:nvSpPr>
        <p:spPr bwMode="auto">
          <a:xfrm>
            <a:off x="4419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5" name="Rectangle 49"/>
          <p:cNvSpPr>
            <a:spLocks noChangeArrowheads="1"/>
          </p:cNvSpPr>
          <p:nvPr/>
        </p:nvSpPr>
        <p:spPr bwMode="auto">
          <a:xfrm>
            <a:off x="4648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6" name="Rectangle 50"/>
          <p:cNvSpPr>
            <a:spLocks noChangeArrowheads="1"/>
          </p:cNvSpPr>
          <p:nvPr/>
        </p:nvSpPr>
        <p:spPr bwMode="auto">
          <a:xfrm>
            <a:off x="4876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7" name="Rectangle 51"/>
          <p:cNvSpPr>
            <a:spLocks noChangeArrowheads="1"/>
          </p:cNvSpPr>
          <p:nvPr/>
        </p:nvSpPr>
        <p:spPr bwMode="auto">
          <a:xfrm>
            <a:off x="5105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8" name="Rectangle 52"/>
          <p:cNvSpPr>
            <a:spLocks noChangeArrowheads="1"/>
          </p:cNvSpPr>
          <p:nvPr/>
        </p:nvSpPr>
        <p:spPr bwMode="auto">
          <a:xfrm>
            <a:off x="5334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49" name="Rectangle 53"/>
          <p:cNvSpPr>
            <a:spLocks noChangeArrowheads="1"/>
          </p:cNvSpPr>
          <p:nvPr/>
        </p:nvSpPr>
        <p:spPr bwMode="auto">
          <a:xfrm>
            <a:off x="5562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0" name="Rectangle 54"/>
          <p:cNvSpPr>
            <a:spLocks noChangeArrowheads="1"/>
          </p:cNvSpPr>
          <p:nvPr/>
        </p:nvSpPr>
        <p:spPr bwMode="auto">
          <a:xfrm>
            <a:off x="5791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1" name="Rectangle 55"/>
          <p:cNvSpPr>
            <a:spLocks noChangeArrowheads="1"/>
          </p:cNvSpPr>
          <p:nvPr/>
        </p:nvSpPr>
        <p:spPr bwMode="auto">
          <a:xfrm>
            <a:off x="6019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2" name="Rectangle 56"/>
          <p:cNvSpPr>
            <a:spLocks noChangeArrowheads="1"/>
          </p:cNvSpPr>
          <p:nvPr/>
        </p:nvSpPr>
        <p:spPr bwMode="auto">
          <a:xfrm>
            <a:off x="6248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3" name="Rectangle 57"/>
          <p:cNvSpPr>
            <a:spLocks noChangeArrowheads="1"/>
          </p:cNvSpPr>
          <p:nvPr/>
        </p:nvSpPr>
        <p:spPr bwMode="auto">
          <a:xfrm>
            <a:off x="6477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60154" name="Rectangle 58"/>
          <p:cNvSpPr>
            <a:spLocks noChangeArrowheads="1"/>
          </p:cNvSpPr>
          <p:nvPr/>
        </p:nvSpPr>
        <p:spPr bwMode="auto">
          <a:xfrm>
            <a:off x="6705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5" name="Rectangle 59"/>
          <p:cNvSpPr>
            <a:spLocks noChangeArrowheads="1"/>
          </p:cNvSpPr>
          <p:nvPr/>
        </p:nvSpPr>
        <p:spPr bwMode="auto">
          <a:xfrm>
            <a:off x="6934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6" name="Rectangle 60"/>
          <p:cNvSpPr>
            <a:spLocks noChangeArrowheads="1"/>
          </p:cNvSpPr>
          <p:nvPr/>
        </p:nvSpPr>
        <p:spPr bwMode="auto">
          <a:xfrm>
            <a:off x="7162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7" name="Rectangle 61"/>
          <p:cNvSpPr>
            <a:spLocks noChangeArrowheads="1"/>
          </p:cNvSpPr>
          <p:nvPr/>
        </p:nvSpPr>
        <p:spPr bwMode="auto">
          <a:xfrm>
            <a:off x="7391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60" name="Rectangle 64"/>
          <p:cNvSpPr>
            <a:spLocks noChangeArrowheads="1"/>
          </p:cNvSpPr>
          <p:nvPr/>
        </p:nvSpPr>
        <p:spPr bwMode="auto">
          <a:xfrm>
            <a:off x="2057400" y="4357688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61" name="Text Box 65"/>
          <p:cNvSpPr txBox="1">
            <a:spLocks noChangeArrowheads="1"/>
          </p:cNvSpPr>
          <p:nvPr/>
        </p:nvSpPr>
        <p:spPr bwMode="auto">
          <a:xfrm>
            <a:off x="1049338" y="4283075"/>
            <a:ext cx="87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 List</a:t>
            </a:r>
          </a:p>
        </p:txBody>
      </p:sp>
      <p:sp>
        <p:nvSpPr>
          <p:cNvPr id="260162" name="Rectangle 66"/>
          <p:cNvSpPr>
            <a:spLocks noChangeArrowheads="1"/>
          </p:cNvSpPr>
          <p:nvPr/>
        </p:nvSpPr>
        <p:spPr bwMode="auto">
          <a:xfrm>
            <a:off x="2286000" y="4357688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63" name="Rectangle 67"/>
          <p:cNvSpPr>
            <a:spLocks noChangeArrowheads="1"/>
          </p:cNvSpPr>
          <p:nvPr/>
        </p:nvSpPr>
        <p:spPr bwMode="auto">
          <a:xfrm>
            <a:off x="2514600" y="4357688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64" name="Rectangle 68"/>
          <p:cNvSpPr>
            <a:spLocks noChangeArrowheads="1"/>
          </p:cNvSpPr>
          <p:nvPr/>
        </p:nvSpPr>
        <p:spPr bwMode="auto">
          <a:xfrm>
            <a:off x="2743200" y="4357688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65" name="Rectangle 69"/>
          <p:cNvSpPr>
            <a:spLocks noChangeArrowheads="1"/>
          </p:cNvSpPr>
          <p:nvPr/>
        </p:nvSpPr>
        <p:spPr bwMode="auto">
          <a:xfrm>
            <a:off x="2971800" y="4357688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60166" name="Rectangle 70"/>
          <p:cNvSpPr>
            <a:spLocks noChangeArrowheads="1"/>
          </p:cNvSpPr>
          <p:nvPr/>
        </p:nvSpPr>
        <p:spPr bwMode="auto">
          <a:xfrm>
            <a:off x="3200400" y="4357688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3</a:t>
            </a:r>
          </a:p>
        </p:txBody>
      </p:sp>
      <p:grpSp>
        <p:nvGrpSpPr>
          <p:cNvPr id="260218" name="Group 122"/>
          <p:cNvGrpSpPr>
            <a:grpSpLocks/>
          </p:cNvGrpSpPr>
          <p:nvPr/>
        </p:nvGrpSpPr>
        <p:grpSpPr bwMode="auto">
          <a:xfrm>
            <a:off x="1216025" y="2911475"/>
            <a:ext cx="6400800" cy="455613"/>
            <a:chOff x="766" y="2026"/>
            <a:chExt cx="4032" cy="28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120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2" name="Rectangle 6"/>
            <p:cNvSpPr>
              <a:spLocks noChangeArrowheads="1"/>
            </p:cNvSpPr>
            <p:nvPr/>
          </p:nvSpPr>
          <p:spPr bwMode="auto">
            <a:xfrm>
              <a:off x="1344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148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163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1776" y="2073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192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>
              <a:off x="2064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8" name="Rectangle 12"/>
            <p:cNvSpPr>
              <a:spLocks noChangeArrowheads="1"/>
            </p:cNvSpPr>
            <p:nvPr/>
          </p:nvSpPr>
          <p:spPr bwMode="auto">
            <a:xfrm>
              <a:off x="220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9" name="Rectangle 13"/>
            <p:cNvSpPr>
              <a:spLocks noChangeArrowheads="1"/>
            </p:cNvSpPr>
            <p:nvPr/>
          </p:nvSpPr>
          <p:spPr bwMode="auto">
            <a:xfrm>
              <a:off x="235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2784" y="2073"/>
              <a:ext cx="144" cy="14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1" name="Rectangle 15"/>
            <p:cNvSpPr>
              <a:spLocks noChangeArrowheads="1"/>
            </p:cNvSpPr>
            <p:nvPr/>
          </p:nvSpPr>
          <p:spPr bwMode="auto">
            <a:xfrm>
              <a:off x="249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264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3" name="Rectangle 17"/>
            <p:cNvSpPr>
              <a:spLocks noChangeArrowheads="1"/>
            </p:cNvSpPr>
            <p:nvPr/>
          </p:nvSpPr>
          <p:spPr bwMode="auto">
            <a:xfrm>
              <a:off x="3216" y="2073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4" name="Rectangle 18"/>
            <p:cNvSpPr>
              <a:spLocks noChangeArrowheads="1"/>
            </p:cNvSpPr>
            <p:nvPr/>
          </p:nvSpPr>
          <p:spPr bwMode="auto">
            <a:xfrm>
              <a:off x="292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5" name="Rectangle 19"/>
            <p:cNvSpPr>
              <a:spLocks noChangeArrowheads="1"/>
            </p:cNvSpPr>
            <p:nvPr/>
          </p:nvSpPr>
          <p:spPr bwMode="auto">
            <a:xfrm>
              <a:off x="307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6" name="Rectangle 20"/>
            <p:cNvSpPr>
              <a:spLocks noChangeArrowheads="1"/>
            </p:cNvSpPr>
            <p:nvPr/>
          </p:nvSpPr>
          <p:spPr bwMode="auto">
            <a:xfrm>
              <a:off x="335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7" name="Rectangle 21"/>
            <p:cNvSpPr>
              <a:spLocks noChangeArrowheads="1"/>
            </p:cNvSpPr>
            <p:nvPr/>
          </p:nvSpPr>
          <p:spPr bwMode="auto">
            <a:xfrm>
              <a:off x="350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8" name="Rectangle 22"/>
            <p:cNvSpPr>
              <a:spLocks noChangeArrowheads="1"/>
            </p:cNvSpPr>
            <p:nvPr/>
          </p:nvSpPr>
          <p:spPr bwMode="auto">
            <a:xfrm>
              <a:off x="3934" y="2073"/>
              <a:ext cx="144" cy="14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364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0" name="Rectangle 24"/>
            <p:cNvSpPr>
              <a:spLocks noChangeArrowheads="1"/>
            </p:cNvSpPr>
            <p:nvPr/>
          </p:nvSpPr>
          <p:spPr bwMode="auto">
            <a:xfrm>
              <a:off x="379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1" name="Rectangle 25"/>
            <p:cNvSpPr>
              <a:spLocks noChangeArrowheads="1"/>
            </p:cNvSpPr>
            <p:nvPr/>
          </p:nvSpPr>
          <p:spPr bwMode="auto">
            <a:xfrm>
              <a:off x="4078" y="2073"/>
              <a:ext cx="144" cy="14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2" name="Rectangle 26"/>
            <p:cNvSpPr>
              <a:spLocks noChangeArrowheads="1"/>
            </p:cNvSpPr>
            <p:nvPr/>
          </p:nvSpPr>
          <p:spPr bwMode="auto">
            <a:xfrm>
              <a:off x="422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3" name="Rectangle 27"/>
            <p:cNvSpPr>
              <a:spLocks noChangeArrowheads="1"/>
            </p:cNvSpPr>
            <p:nvPr/>
          </p:nvSpPr>
          <p:spPr bwMode="auto">
            <a:xfrm>
              <a:off x="4654" y="2073"/>
              <a:ext cx="144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4" name="Rectangle 28"/>
            <p:cNvSpPr>
              <a:spLocks noChangeArrowheads="1"/>
            </p:cNvSpPr>
            <p:nvPr/>
          </p:nvSpPr>
          <p:spPr bwMode="auto">
            <a:xfrm>
              <a:off x="436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5" name="Rectangle 29"/>
            <p:cNvSpPr>
              <a:spLocks noChangeArrowheads="1"/>
            </p:cNvSpPr>
            <p:nvPr/>
          </p:nvSpPr>
          <p:spPr bwMode="auto">
            <a:xfrm>
              <a:off x="451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6" name="AutoShape 30"/>
            <p:cNvSpPr>
              <a:spLocks/>
            </p:cNvSpPr>
            <p:nvPr/>
          </p:nvSpPr>
          <p:spPr bwMode="auto">
            <a:xfrm rot="5400000">
              <a:off x="1512" y="1953"/>
              <a:ext cx="48" cy="672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7" name="AutoShape 31"/>
            <p:cNvSpPr>
              <a:spLocks/>
            </p:cNvSpPr>
            <p:nvPr/>
          </p:nvSpPr>
          <p:spPr bwMode="auto">
            <a:xfrm rot="5400000">
              <a:off x="2376" y="1809"/>
              <a:ext cx="48" cy="960"/>
            </a:xfrm>
            <a:prstGeom prst="rightBrace">
              <a:avLst>
                <a:gd name="adj1" fmla="val 16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8" name="AutoShape 32"/>
            <p:cNvSpPr>
              <a:spLocks/>
            </p:cNvSpPr>
            <p:nvPr/>
          </p:nvSpPr>
          <p:spPr bwMode="auto">
            <a:xfrm rot="5400000">
              <a:off x="3096" y="2097"/>
              <a:ext cx="48" cy="384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9" name="AutoShape 33"/>
            <p:cNvSpPr>
              <a:spLocks/>
            </p:cNvSpPr>
            <p:nvPr/>
          </p:nvSpPr>
          <p:spPr bwMode="auto">
            <a:xfrm rot="5400000">
              <a:off x="3670" y="1953"/>
              <a:ext cx="48" cy="672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30" name="AutoShape 34"/>
            <p:cNvSpPr>
              <a:spLocks/>
            </p:cNvSpPr>
            <p:nvPr/>
          </p:nvSpPr>
          <p:spPr bwMode="auto">
            <a:xfrm rot="5400000">
              <a:off x="4126" y="2217"/>
              <a:ext cx="48" cy="144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31" name="AutoShape 35"/>
            <p:cNvSpPr>
              <a:spLocks/>
            </p:cNvSpPr>
            <p:nvPr/>
          </p:nvSpPr>
          <p:spPr bwMode="auto">
            <a:xfrm rot="5400000">
              <a:off x="4510" y="2025"/>
              <a:ext cx="48" cy="528"/>
            </a:xfrm>
            <a:prstGeom prst="rightBrace">
              <a:avLst>
                <a:gd name="adj1" fmla="val 91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67" name="Text Box 71"/>
            <p:cNvSpPr txBox="1">
              <a:spLocks noChangeArrowheads="1"/>
            </p:cNvSpPr>
            <p:nvPr/>
          </p:nvSpPr>
          <p:spPr bwMode="auto">
            <a:xfrm>
              <a:off x="766" y="2026"/>
              <a:ext cx="3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ROB</a:t>
              </a:r>
            </a:p>
          </p:txBody>
        </p:sp>
      </p:grpSp>
      <p:grpSp>
        <p:nvGrpSpPr>
          <p:cNvPr id="260177" name="Group 81"/>
          <p:cNvGrpSpPr>
            <a:grpSpLocks/>
          </p:cNvGrpSpPr>
          <p:nvPr/>
        </p:nvGrpSpPr>
        <p:grpSpPr bwMode="auto">
          <a:xfrm>
            <a:off x="2501900" y="2552700"/>
            <a:ext cx="3268663" cy="1790700"/>
            <a:chOff x="1576" y="1800"/>
            <a:chExt cx="2059" cy="1128"/>
          </a:xfrm>
        </p:grpSpPr>
        <p:sp>
          <p:nvSpPr>
            <p:cNvPr id="260168" name="Text Box 72"/>
            <p:cNvSpPr txBox="1">
              <a:spLocks noChangeArrowheads="1"/>
            </p:cNvSpPr>
            <p:nvPr/>
          </p:nvSpPr>
          <p:spPr bwMode="auto">
            <a:xfrm>
              <a:off x="3009" y="1800"/>
              <a:ext cx="6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mispred!</a:t>
              </a:r>
            </a:p>
          </p:txBody>
        </p:sp>
        <p:sp>
          <p:nvSpPr>
            <p:cNvPr id="260170" name="Freeform 74"/>
            <p:cNvSpPr>
              <a:spLocks/>
            </p:cNvSpPr>
            <p:nvPr/>
          </p:nvSpPr>
          <p:spPr bwMode="auto">
            <a:xfrm>
              <a:off x="1576" y="2160"/>
              <a:ext cx="1880" cy="768"/>
            </a:xfrm>
            <a:custGeom>
              <a:avLst/>
              <a:gdLst/>
              <a:ahLst/>
              <a:cxnLst>
                <a:cxn ang="0">
                  <a:pos x="1736" y="0"/>
                </a:cxn>
                <a:cxn ang="0">
                  <a:pos x="1640" y="288"/>
                </a:cxn>
                <a:cxn ang="0">
                  <a:pos x="248" y="720"/>
                </a:cxn>
                <a:cxn ang="0">
                  <a:pos x="152" y="912"/>
                </a:cxn>
              </a:cxnLst>
              <a:rect l="0" t="0" r="r" b="b"/>
              <a:pathLst>
                <a:path w="1888" h="912">
                  <a:moveTo>
                    <a:pt x="1736" y="0"/>
                  </a:moveTo>
                  <a:cubicBezTo>
                    <a:pt x="1812" y="84"/>
                    <a:pt x="1888" y="168"/>
                    <a:pt x="1640" y="288"/>
                  </a:cubicBezTo>
                  <a:cubicBezTo>
                    <a:pt x="1392" y="408"/>
                    <a:pt x="496" y="616"/>
                    <a:pt x="248" y="720"/>
                  </a:cubicBezTo>
                  <a:cubicBezTo>
                    <a:pt x="0" y="824"/>
                    <a:pt x="76" y="868"/>
                    <a:pt x="152" y="9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60178" name="Group 82"/>
          <p:cNvGrpSpPr>
            <a:grpSpLocks/>
          </p:cNvGrpSpPr>
          <p:nvPr/>
        </p:nvGrpSpPr>
        <p:grpSpPr bwMode="auto">
          <a:xfrm>
            <a:off x="2743200" y="1828800"/>
            <a:ext cx="5257800" cy="2757488"/>
            <a:chOff x="1728" y="1344"/>
            <a:chExt cx="3312" cy="1737"/>
          </a:xfrm>
        </p:grpSpPr>
        <p:sp>
          <p:nvSpPr>
            <p:cNvPr id="260171" name="Rectangle 75"/>
            <p:cNvSpPr>
              <a:spLocks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260172" name="Rectangle 76"/>
            <p:cNvSpPr>
              <a:spLocks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260173" name="Rectangle 77"/>
            <p:cNvSpPr>
              <a:spLocks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260174" name="Line 78"/>
            <p:cNvSpPr>
              <a:spLocks noChangeShapeType="1"/>
            </p:cNvSpPr>
            <p:nvPr/>
          </p:nvSpPr>
          <p:spPr bwMode="auto">
            <a:xfrm>
              <a:off x="1728" y="3072"/>
              <a:ext cx="43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cxnSp>
          <p:nvCxnSpPr>
            <p:cNvPr id="260176" name="AutoShape 80"/>
            <p:cNvCxnSpPr>
              <a:cxnSpLocks noChangeShapeType="1"/>
              <a:stCxn id="260165" idx="2"/>
              <a:endCxn id="260173" idx="2"/>
            </p:cNvCxnSpPr>
            <p:nvPr/>
          </p:nvCxnSpPr>
          <p:spPr bwMode="auto">
            <a:xfrm rot="5400000" flipH="1" flipV="1">
              <a:off x="2851" y="965"/>
              <a:ext cx="1209" cy="3024"/>
            </a:xfrm>
            <a:prstGeom prst="bentConnector3">
              <a:avLst>
                <a:gd name="adj1" fmla="val -11912"/>
              </a:avLst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260207" name="Group 111"/>
          <p:cNvGrpSpPr>
            <a:grpSpLocks/>
          </p:cNvGrpSpPr>
          <p:nvPr/>
        </p:nvGrpSpPr>
        <p:grpSpPr bwMode="auto">
          <a:xfrm>
            <a:off x="1828800" y="1905000"/>
            <a:ext cx="5943600" cy="1066800"/>
            <a:chOff x="1152" y="1392"/>
            <a:chExt cx="3744" cy="672"/>
          </a:xfrm>
        </p:grpSpPr>
        <p:sp>
          <p:nvSpPr>
            <p:cNvPr id="260179" name="Line 83"/>
            <p:cNvSpPr>
              <a:spLocks noChangeShapeType="1"/>
            </p:cNvSpPr>
            <p:nvPr/>
          </p:nvSpPr>
          <p:spPr bwMode="auto">
            <a:xfrm flipH="1">
              <a:off x="1152" y="13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0" name="Line 84"/>
            <p:cNvSpPr>
              <a:spLocks noChangeShapeType="1"/>
            </p:cNvSpPr>
            <p:nvPr/>
          </p:nvSpPr>
          <p:spPr bwMode="auto">
            <a:xfrm flipH="1">
              <a:off x="1152" y="158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1" name="Line 85"/>
            <p:cNvSpPr>
              <a:spLocks noChangeShapeType="1"/>
            </p:cNvSpPr>
            <p:nvPr/>
          </p:nvSpPr>
          <p:spPr bwMode="auto">
            <a:xfrm flipH="1">
              <a:off x="1152" y="177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2" name="Line 86"/>
            <p:cNvSpPr>
              <a:spLocks noChangeShapeType="1"/>
            </p:cNvSpPr>
            <p:nvPr/>
          </p:nvSpPr>
          <p:spPr bwMode="auto">
            <a:xfrm>
              <a:off x="129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3" name="Line 87"/>
            <p:cNvSpPr>
              <a:spLocks noChangeShapeType="1"/>
            </p:cNvSpPr>
            <p:nvPr/>
          </p:nvSpPr>
          <p:spPr bwMode="auto">
            <a:xfrm>
              <a:off x="144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4" name="Line 88"/>
            <p:cNvSpPr>
              <a:spLocks noChangeShapeType="1"/>
            </p:cNvSpPr>
            <p:nvPr/>
          </p:nvSpPr>
          <p:spPr bwMode="auto">
            <a:xfrm>
              <a:off x="158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5" name="Line 89"/>
            <p:cNvSpPr>
              <a:spLocks noChangeShapeType="1"/>
            </p:cNvSpPr>
            <p:nvPr/>
          </p:nvSpPr>
          <p:spPr bwMode="auto">
            <a:xfrm>
              <a:off x="172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6" name="Line 90"/>
            <p:cNvSpPr>
              <a:spLocks noChangeShapeType="1"/>
            </p:cNvSpPr>
            <p:nvPr/>
          </p:nvSpPr>
          <p:spPr bwMode="auto">
            <a:xfrm>
              <a:off x="187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7" name="Line 91"/>
            <p:cNvSpPr>
              <a:spLocks noChangeShapeType="1"/>
            </p:cNvSpPr>
            <p:nvPr/>
          </p:nvSpPr>
          <p:spPr bwMode="auto">
            <a:xfrm>
              <a:off x="201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8" name="Line 92"/>
            <p:cNvSpPr>
              <a:spLocks noChangeShapeType="1"/>
            </p:cNvSpPr>
            <p:nvPr/>
          </p:nvSpPr>
          <p:spPr bwMode="auto">
            <a:xfrm>
              <a:off x="216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9" name="Line 93"/>
            <p:cNvSpPr>
              <a:spLocks noChangeShapeType="1"/>
            </p:cNvSpPr>
            <p:nvPr/>
          </p:nvSpPr>
          <p:spPr bwMode="auto">
            <a:xfrm>
              <a:off x="230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0" name="Line 94"/>
            <p:cNvSpPr>
              <a:spLocks noChangeShapeType="1"/>
            </p:cNvSpPr>
            <p:nvPr/>
          </p:nvSpPr>
          <p:spPr bwMode="auto">
            <a:xfrm>
              <a:off x="244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1" name="Line 95"/>
            <p:cNvSpPr>
              <a:spLocks noChangeShapeType="1"/>
            </p:cNvSpPr>
            <p:nvPr/>
          </p:nvSpPr>
          <p:spPr bwMode="auto">
            <a:xfrm>
              <a:off x="259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2" name="Line 96"/>
            <p:cNvSpPr>
              <a:spLocks noChangeShapeType="1"/>
            </p:cNvSpPr>
            <p:nvPr/>
          </p:nvSpPr>
          <p:spPr bwMode="auto">
            <a:xfrm>
              <a:off x="273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3" name="Line 97"/>
            <p:cNvSpPr>
              <a:spLocks noChangeShapeType="1"/>
            </p:cNvSpPr>
            <p:nvPr/>
          </p:nvSpPr>
          <p:spPr bwMode="auto">
            <a:xfrm>
              <a:off x="288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4" name="Line 98"/>
            <p:cNvSpPr>
              <a:spLocks noChangeShapeType="1"/>
            </p:cNvSpPr>
            <p:nvPr/>
          </p:nvSpPr>
          <p:spPr bwMode="auto">
            <a:xfrm>
              <a:off x="302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5" name="Line 99"/>
            <p:cNvSpPr>
              <a:spLocks noChangeShapeType="1"/>
            </p:cNvSpPr>
            <p:nvPr/>
          </p:nvSpPr>
          <p:spPr bwMode="auto">
            <a:xfrm>
              <a:off x="316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6" name="Line 100"/>
            <p:cNvSpPr>
              <a:spLocks noChangeShapeType="1"/>
            </p:cNvSpPr>
            <p:nvPr/>
          </p:nvSpPr>
          <p:spPr bwMode="auto">
            <a:xfrm>
              <a:off x="331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7" name="Line 101"/>
            <p:cNvSpPr>
              <a:spLocks noChangeShapeType="1"/>
            </p:cNvSpPr>
            <p:nvPr/>
          </p:nvSpPr>
          <p:spPr bwMode="auto">
            <a:xfrm>
              <a:off x="345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8" name="Line 102"/>
            <p:cNvSpPr>
              <a:spLocks noChangeShapeType="1"/>
            </p:cNvSpPr>
            <p:nvPr/>
          </p:nvSpPr>
          <p:spPr bwMode="auto">
            <a:xfrm>
              <a:off x="360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9" name="Line 103"/>
            <p:cNvSpPr>
              <a:spLocks noChangeShapeType="1"/>
            </p:cNvSpPr>
            <p:nvPr/>
          </p:nvSpPr>
          <p:spPr bwMode="auto">
            <a:xfrm>
              <a:off x="374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0" name="Line 104"/>
            <p:cNvSpPr>
              <a:spLocks noChangeShapeType="1"/>
            </p:cNvSpPr>
            <p:nvPr/>
          </p:nvSpPr>
          <p:spPr bwMode="auto">
            <a:xfrm>
              <a:off x="388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1" name="Line 105"/>
            <p:cNvSpPr>
              <a:spLocks noChangeShapeType="1"/>
            </p:cNvSpPr>
            <p:nvPr/>
          </p:nvSpPr>
          <p:spPr bwMode="auto">
            <a:xfrm>
              <a:off x="403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2" name="Line 106"/>
            <p:cNvSpPr>
              <a:spLocks noChangeShapeType="1"/>
            </p:cNvSpPr>
            <p:nvPr/>
          </p:nvSpPr>
          <p:spPr bwMode="auto">
            <a:xfrm>
              <a:off x="417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3" name="Line 107"/>
            <p:cNvSpPr>
              <a:spLocks noChangeShapeType="1"/>
            </p:cNvSpPr>
            <p:nvPr/>
          </p:nvSpPr>
          <p:spPr bwMode="auto">
            <a:xfrm>
              <a:off x="432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4" name="Line 108"/>
            <p:cNvSpPr>
              <a:spLocks noChangeShapeType="1"/>
            </p:cNvSpPr>
            <p:nvPr/>
          </p:nvSpPr>
          <p:spPr bwMode="auto">
            <a:xfrm>
              <a:off x="446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5" name="Line 109"/>
            <p:cNvSpPr>
              <a:spLocks noChangeShapeType="1"/>
            </p:cNvSpPr>
            <p:nvPr/>
          </p:nvSpPr>
          <p:spPr bwMode="auto">
            <a:xfrm>
              <a:off x="460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6" name="Line 110"/>
            <p:cNvSpPr>
              <a:spLocks noChangeShapeType="1"/>
            </p:cNvSpPr>
            <p:nvPr/>
          </p:nvSpPr>
          <p:spPr bwMode="auto">
            <a:xfrm>
              <a:off x="475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60228" name="Group 132"/>
          <p:cNvGrpSpPr>
            <a:grpSpLocks/>
          </p:cNvGrpSpPr>
          <p:nvPr/>
        </p:nvGrpSpPr>
        <p:grpSpPr bwMode="auto">
          <a:xfrm>
            <a:off x="5257800" y="2895600"/>
            <a:ext cx="2438400" cy="457200"/>
            <a:chOff x="3312" y="2016"/>
            <a:chExt cx="1536" cy="288"/>
          </a:xfrm>
        </p:grpSpPr>
        <p:sp>
          <p:nvSpPr>
            <p:cNvPr id="260208" name="Text Box 112"/>
            <p:cNvSpPr txBox="1">
              <a:spLocks noChangeArrowheads="1"/>
            </p:cNvSpPr>
            <p:nvPr/>
          </p:nvSpPr>
          <p:spPr bwMode="auto">
            <a:xfrm>
              <a:off x="331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19" name="Text Box 123"/>
            <p:cNvSpPr txBox="1">
              <a:spLocks noChangeArrowheads="1"/>
            </p:cNvSpPr>
            <p:nvPr/>
          </p:nvSpPr>
          <p:spPr bwMode="auto">
            <a:xfrm>
              <a:off x="3458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0" name="Text Box 124"/>
            <p:cNvSpPr txBox="1">
              <a:spLocks noChangeArrowheads="1"/>
            </p:cNvSpPr>
            <p:nvPr/>
          </p:nvSpPr>
          <p:spPr bwMode="auto">
            <a:xfrm>
              <a:off x="360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1" name="Text Box 125"/>
            <p:cNvSpPr txBox="1">
              <a:spLocks noChangeArrowheads="1"/>
            </p:cNvSpPr>
            <p:nvPr/>
          </p:nvSpPr>
          <p:spPr bwMode="auto">
            <a:xfrm>
              <a:off x="3746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2" name="Text Box 126"/>
            <p:cNvSpPr txBox="1">
              <a:spLocks noChangeArrowheads="1"/>
            </p:cNvSpPr>
            <p:nvPr/>
          </p:nvSpPr>
          <p:spPr bwMode="auto">
            <a:xfrm>
              <a:off x="3890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3" name="Text Box 127"/>
            <p:cNvSpPr txBox="1">
              <a:spLocks noChangeArrowheads="1"/>
            </p:cNvSpPr>
            <p:nvPr/>
          </p:nvSpPr>
          <p:spPr bwMode="auto">
            <a:xfrm>
              <a:off x="4034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4" name="Text Box 128"/>
            <p:cNvSpPr txBox="1">
              <a:spLocks noChangeArrowheads="1"/>
            </p:cNvSpPr>
            <p:nvPr/>
          </p:nvSpPr>
          <p:spPr bwMode="auto">
            <a:xfrm>
              <a:off x="4178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5" name="Text Box 129"/>
            <p:cNvSpPr txBox="1">
              <a:spLocks noChangeArrowheads="1"/>
            </p:cNvSpPr>
            <p:nvPr/>
          </p:nvSpPr>
          <p:spPr bwMode="auto">
            <a:xfrm>
              <a:off x="432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6" name="Text Box 130"/>
            <p:cNvSpPr txBox="1">
              <a:spLocks noChangeArrowheads="1"/>
            </p:cNvSpPr>
            <p:nvPr/>
          </p:nvSpPr>
          <p:spPr bwMode="auto">
            <a:xfrm>
              <a:off x="4466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7" name="Text Box 131"/>
            <p:cNvSpPr txBox="1">
              <a:spLocks noChangeArrowheads="1"/>
            </p:cNvSpPr>
            <p:nvPr/>
          </p:nvSpPr>
          <p:spPr bwMode="auto">
            <a:xfrm>
              <a:off x="4610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5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 for RS, overkill for ROB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 keeps </a:t>
            </a:r>
            <a:r>
              <a:rPr lang="en-US" dirty="0" err="1"/>
              <a:t>insns</a:t>
            </a:r>
            <a:r>
              <a:rPr lang="en-US" dirty="0"/>
              <a:t>. in program order</a:t>
            </a:r>
          </a:p>
          <a:p>
            <a:r>
              <a:rPr lang="en-US" dirty="0"/>
              <a:t>Squash all </a:t>
            </a:r>
            <a:r>
              <a:rPr lang="en-US" dirty="0" err="1"/>
              <a:t>insns</a:t>
            </a:r>
            <a:r>
              <a:rPr lang="en-US" dirty="0"/>
              <a:t>. </a:t>
            </a:r>
            <a:r>
              <a:rPr lang="en-US" b="1" i="1" dirty="0"/>
              <a:t>after </a:t>
            </a:r>
            <a:r>
              <a:rPr lang="en-US" dirty="0" err="1"/>
              <a:t>mispredicted</a:t>
            </a:r>
            <a:r>
              <a:rPr lang="en-US" dirty="0"/>
              <a:t> branch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Tagging/coloring useful for RS</a:t>
            </a:r>
          </a:p>
          <a:p>
            <a:pPr lvl="1"/>
            <a:r>
              <a:rPr lang="en-US" dirty="0" err="1"/>
              <a:t>Insns</a:t>
            </a:r>
            <a:r>
              <a:rPr lang="en-US" dirty="0"/>
              <a:t>. in RS are in arbitrary order</a:t>
            </a:r>
          </a:p>
          <a:p>
            <a:pPr lvl="1"/>
            <a:r>
              <a:rPr lang="en-US" dirty="0"/>
              <a:t>May be organized into multiple sets of RSs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1905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21336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362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2590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2819400" y="2774241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3048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5" name="Rectangle 11"/>
          <p:cNvSpPr>
            <a:spLocks noChangeArrowheads="1"/>
          </p:cNvSpPr>
          <p:nvPr/>
        </p:nvSpPr>
        <p:spPr bwMode="auto">
          <a:xfrm>
            <a:off x="32766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6" name="Rectangle 12"/>
          <p:cNvSpPr>
            <a:spLocks noChangeArrowheads="1"/>
          </p:cNvSpPr>
          <p:nvPr/>
        </p:nvSpPr>
        <p:spPr bwMode="auto">
          <a:xfrm>
            <a:off x="3505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7" name="Rectangle 13"/>
          <p:cNvSpPr>
            <a:spLocks noChangeArrowheads="1"/>
          </p:cNvSpPr>
          <p:nvPr/>
        </p:nvSpPr>
        <p:spPr bwMode="auto">
          <a:xfrm>
            <a:off x="3733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8" name="Rectangle 14"/>
          <p:cNvSpPr>
            <a:spLocks noChangeArrowheads="1"/>
          </p:cNvSpPr>
          <p:nvPr/>
        </p:nvSpPr>
        <p:spPr bwMode="auto">
          <a:xfrm>
            <a:off x="4419600" y="2774241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9" name="Rectangle 15"/>
          <p:cNvSpPr>
            <a:spLocks noChangeArrowheads="1"/>
          </p:cNvSpPr>
          <p:nvPr/>
        </p:nvSpPr>
        <p:spPr bwMode="auto">
          <a:xfrm>
            <a:off x="39624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0" name="Rectangle 16"/>
          <p:cNvSpPr>
            <a:spLocks noChangeArrowheads="1"/>
          </p:cNvSpPr>
          <p:nvPr/>
        </p:nvSpPr>
        <p:spPr bwMode="auto">
          <a:xfrm>
            <a:off x="4191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5105400" y="2774241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2" name="Rectangle 18"/>
          <p:cNvSpPr>
            <a:spLocks noChangeArrowheads="1"/>
          </p:cNvSpPr>
          <p:nvPr/>
        </p:nvSpPr>
        <p:spPr bwMode="auto">
          <a:xfrm>
            <a:off x="4648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3" name="Rectangle 19"/>
          <p:cNvSpPr>
            <a:spLocks noChangeArrowheads="1"/>
          </p:cNvSpPr>
          <p:nvPr/>
        </p:nvSpPr>
        <p:spPr bwMode="auto">
          <a:xfrm>
            <a:off x="4876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4" name="Rectangle 20"/>
          <p:cNvSpPr>
            <a:spLocks noChangeArrowheads="1"/>
          </p:cNvSpPr>
          <p:nvPr/>
        </p:nvSpPr>
        <p:spPr bwMode="auto">
          <a:xfrm>
            <a:off x="53308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5" name="Rectangle 21"/>
          <p:cNvSpPr>
            <a:spLocks noChangeArrowheads="1"/>
          </p:cNvSpPr>
          <p:nvPr/>
        </p:nvSpPr>
        <p:spPr bwMode="auto">
          <a:xfrm>
            <a:off x="55594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6" name="Rectangle 22"/>
          <p:cNvSpPr>
            <a:spLocks noChangeArrowheads="1"/>
          </p:cNvSpPr>
          <p:nvPr/>
        </p:nvSpPr>
        <p:spPr bwMode="auto">
          <a:xfrm>
            <a:off x="6245225" y="2774241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7" name="Rectangle 23"/>
          <p:cNvSpPr>
            <a:spLocks noChangeArrowheads="1"/>
          </p:cNvSpPr>
          <p:nvPr/>
        </p:nvSpPr>
        <p:spPr bwMode="auto">
          <a:xfrm>
            <a:off x="57880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8" name="Rectangle 24"/>
          <p:cNvSpPr>
            <a:spLocks noChangeArrowheads="1"/>
          </p:cNvSpPr>
          <p:nvPr/>
        </p:nvSpPr>
        <p:spPr bwMode="auto">
          <a:xfrm>
            <a:off x="60166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9" name="Rectangle 25"/>
          <p:cNvSpPr>
            <a:spLocks noChangeArrowheads="1"/>
          </p:cNvSpPr>
          <p:nvPr/>
        </p:nvSpPr>
        <p:spPr bwMode="auto">
          <a:xfrm>
            <a:off x="6473825" y="2774241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0" name="Rectangle 26"/>
          <p:cNvSpPr>
            <a:spLocks noChangeArrowheads="1"/>
          </p:cNvSpPr>
          <p:nvPr/>
        </p:nvSpPr>
        <p:spPr bwMode="auto">
          <a:xfrm>
            <a:off x="67024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1" name="Rectangle 27"/>
          <p:cNvSpPr>
            <a:spLocks noChangeArrowheads="1"/>
          </p:cNvSpPr>
          <p:nvPr/>
        </p:nvSpPr>
        <p:spPr bwMode="auto">
          <a:xfrm>
            <a:off x="7388225" y="2774241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2" name="Rectangle 28"/>
          <p:cNvSpPr>
            <a:spLocks noChangeArrowheads="1"/>
          </p:cNvSpPr>
          <p:nvPr/>
        </p:nvSpPr>
        <p:spPr bwMode="auto">
          <a:xfrm>
            <a:off x="69310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3" name="Rectangle 29"/>
          <p:cNvSpPr>
            <a:spLocks noChangeArrowheads="1"/>
          </p:cNvSpPr>
          <p:nvPr/>
        </p:nvSpPr>
        <p:spPr bwMode="auto">
          <a:xfrm>
            <a:off x="71596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0" name="Text Box 36"/>
          <p:cNvSpPr txBox="1">
            <a:spLocks noChangeArrowheads="1"/>
          </p:cNvSpPr>
          <p:nvPr/>
        </p:nvSpPr>
        <p:spPr bwMode="auto">
          <a:xfrm>
            <a:off x="1216025" y="2699628"/>
            <a:ext cx="630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5334000" y="2926641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2" name="Rectangle 38"/>
          <p:cNvSpPr>
            <a:spLocks noChangeArrowheads="1"/>
          </p:cNvSpPr>
          <p:nvPr/>
        </p:nvSpPr>
        <p:spPr bwMode="auto">
          <a:xfrm>
            <a:off x="17526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3" name="Rectangle 39"/>
          <p:cNvSpPr>
            <a:spLocks noChangeArrowheads="1"/>
          </p:cNvSpPr>
          <p:nvPr/>
        </p:nvSpPr>
        <p:spPr bwMode="auto">
          <a:xfrm>
            <a:off x="22098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4" name="Rectangle 40"/>
          <p:cNvSpPr>
            <a:spLocks noChangeArrowheads="1"/>
          </p:cNvSpPr>
          <p:nvPr/>
        </p:nvSpPr>
        <p:spPr bwMode="auto">
          <a:xfrm>
            <a:off x="33528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5" name="Rectangle 41"/>
          <p:cNvSpPr>
            <a:spLocks noChangeArrowheads="1"/>
          </p:cNvSpPr>
          <p:nvPr/>
        </p:nvSpPr>
        <p:spPr bwMode="auto">
          <a:xfrm>
            <a:off x="40386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6" name="Rectangle 42"/>
          <p:cNvSpPr>
            <a:spLocks noChangeArrowheads="1"/>
          </p:cNvSpPr>
          <p:nvPr/>
        </p:nvSpPr>
        <p:spPr bwMode="auto">
          <a:xfrm>
            <a:off x="4495800" y="5181600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7" name="Rectangle 43"/>
          <p:cNvSpPr>
            <a:spLocks noChangeArrowheads="1"/>
          </p:cNvSpPr>
          <p:nvPr/>
        </p:nvSpPr>
        <p:spPr bwMode="auto">
          <a:xfrm>
            <a:off x="24384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8" name="Rectangle 44"/>
          <p:cNvSpPr>
            <a:spLocks noChangeArrowheads="1"/>
          </p:cNvSpPr>
          <p:nvPr/>
        </p:nvSpPr>
        <p:spPr bwMode="auto">
          <a:xfrm>
            <a:off x="19812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9" name="Rectangle 45"/>
          <p:cNvSpPr>
            <a:spLocks noChangeArrowheads="1"/>
          </p:cNvSpPr>
          <p:nvPr/>
        </p:nvSpPr>
        <p:spPr bwMode="auto">
          <a:xfrm>
            <a:off x="28956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0" name="Rectangle 46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1" name="Rectangle 47"/>
          <p:cNvSpPr>
            <a:spLocks noChangeArrowheads="1"/>
          </p:cNvSpPr>
          <p:nvPr/>
        </p:nvSpPr>
        <p:spPr bwMode="auto">
          <a:xfrm>
            <a:off x="26670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2" name="Rectangle 48"/>
          <p:cNvSpPr>
            <a:spLocks noChangeArrowheads="1"/>
          </p:cNvSpPr>
          <p:nvPr/>
        </p:nvSpPr>
        <p:spPr bwMode="auto">
          <a:xfrm>
            <a:off x="31242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3" name="Rectangle 49"/>
          <p:cNvSpPr>
            <a:spLocks noChangeArrowheads="1"/>
          </p:cNvSpPr>
          <p:nvPr/>
        </p:nvSpPr>
        <p:spPr bwMode="auto">
          <a:xfrm>
            <a:off x="35814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4" name="Rectangle 50"/>
          <p:cNvSpPr>
            <a:spLocks noChangeArrowheads="1"/>
          </p:cNvSpPr>
          <p:nvPr/>
        </p:nvSpPr>
        <p:spPr bwMode="auto">
          <a:xfrm>
            <a:off x="38100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5" name="Rectangle 51"/>
          <p:cNvSpPr>
            <a:spLocks noChangeArrowheads="1"/>
          </p:cNvSpPr>
          <p:nvPr/>
        </p:nvSpPr>
        <p:spPr bwMode="auto">
          <a:xfrm>
            <a:off x="42672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6" name="Rectangle 52"/>
          <p:cNvSpPr>
            <a:spLocks noChangeArrowheads="1"/>
          </p:cNvSpPr>
          <p:nvPr/>
        </p:nvSpPr>
        <p:spPr bwMode="auto">
          <a:xfrm>
            <a:off x="47244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7" name="Rectangle 53"/>
          <p:cNvSpPr>
            <a:spLocks noChangeArrowheads="1"/>
          </p:cNvSpPr>
          <p:nvPr/>
        </p:nvSpPr>
        <p:spPr bwMode="auto">
          <a:xfrm>
            <a:off x="57150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8" name="Rectangle 54"/>
          <p:cNvSpPr>
            <a:spLocks noChangeArrowheads="1"/>
          </p:cNvSpPr>
          <p:nvPr/>
        </p:nvSpPr>
        <p:spPr bwMode="auto">
          <a:xfrm>
            <a:off x="59436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9" name="Rectangle 55"/>
          <p:cNvSpPr>
            <a:spLocks noChangeArrowheads="1"/>
          </p:cNvSpPr>
          <p:nvPr/>
        </p:nvSpPr>
        <p:spPr bwMode="auto">
          <a:xfrm>
            <a:off x="61722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0" name="Rectangle 56"/>
          <p:cNvSpPr>
            <a:spLocks noChangeArrowheads="1"/>
          </p:cNvSpPr>
          <p:nvPr/>
        </p:nvSpPr>
        <p:spPr bwMode="auto">
          <a:xfrm>
            <a:off x="64008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1" name="Rectangle 57"/>
          <p:cNvSpPr>
            <a:spLocks noChangeArrowheads="1"/>
          </p:cNvSpPr>
          <p:nvPr/>
        </p:nvSpPr>
        <p:spPr bwMode="auto">
          <a:xfrm>
            <a:off x="66294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2" name="Rectangle 58"/>
          <p:cNvSpPr>
            <a:spLocks noChangeArrowheads="1"/>
          </p:cNvSpPr>
          <p:nvPr/>
        </p:nvSpPr>
        <p:spPr bwMode="auto">
          <a:xfrm>
            <a:off x="68580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3" name="Rectangle 59"/>
          <p:cNvSpPr>
            <a:spLocks noChangeArrowheads="1"/>
          </p:cNvSpPr>
          <p:nvPr/>
        </p:nvSpPr>
        <p:spPr bwMode="auto">
          <a:xfrm>
            <a:off x="70866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4" name="Rectangle 60"/>
          <p:cNvSpPr>
            <a:spLocks noChangeArrowheads="1"/>
          </p:cNvSpPr>
          <p:nvPr/>
        </p:nvSpPr>
        <p:spPr bwMode="auto">
          <a:xfrm>
            <a:off x="73152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5" name="Rectangle 61"/>
          <p:cNvSpPr>
            <a:spLocks noChangeArrowheads="1"/>
          </p:cNvSpPr>
          <p:nvPr/>
        </p:nvSpPr>
        <p:spPr bwMode="auto">
          <a:xfrm>
            <a:off x="75438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6" name="Text Box 62"/>
          <p:cNvSpPr txBox="1">
            <a:spLocks noChangeArrowheads="1"/>
          </p:cNvSpPr>
          <p:nvPr/>
        </p:nvSpPr>
        <p:spPr bwMode="auto">
          <a:xfrm>
            <a:off x="2667000" y="5411788"/>
            <a:ext cx="11544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Integer RS</a:t>
            </a:r>
          </a:p>
        </p:txBody>
      </p:sp>
      <p:sp>
        <p:nvSpPr>
          <p:cNvPr id="262207" name="Text Box 63"/>
          <p:cNvSpPr txBox="1">
            <a:spLocks noChangeArrowheads="1"/>
          </p:cNvSpPr>
          <p:nvPr/>
        </p:nvSpPr>
        <p:spPr bwMode="auto">
          <a:xfrm>
            <a:off x="6407150" y="5411788"/>
            <a:ext cx="720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FP RS</a:t>
            </a:r>
          </a:p>
        </p:txBody>
      </p:sp>
    </p:spTree>
    <p:extLst>
      <p:ext uri="{BB962C8B-B14F-4D97-AF65-F5344CB8AC3E}">
        <p14:creationId xmlns:p14="http://schemas.microsoft.com/office/powerpoint/2010/main" val="1411806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Complexity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752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9812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2209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2438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2667000" y="2833688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2895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31242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3352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3581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4267200" y="2833688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38100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4038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5" name="Rectangle 17"/>
          <p:cNvSpPr>
            <a:spLocks noChangeArrowheads="1"/>
          </p:cNvSpPr>
          <p:nvPr/>
        </p:nvSpPr>
        <p:spPr bwMode="auto">
          <a:xfrm>
            <a:off x="4953000" y="2833688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6" name="Rectangle 18"/>
          <p:cNvSpPr>
            <a:spLocks noChangeArrowheads="1"/>
          </p:cNvSpPr>
          <p:nvPr/>
        </p:nvSpPr>
        <p:spPr bwMode="auto">
          <a:xfrm>
            <a:off x="4495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4724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51784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54070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6092825" y="2833688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56356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2" name="Rectangle 24"/>
          <p:cNvSpPr>
            <a:spLocks noChangeArrowheads="1"/>
          </p:cNvSpPr>
          <p:nvPr/>
        </p:nvSpPr>
        <p:spPr bwMode="auto">
          <a:xfrm>
            <a:off x="58642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3" name="Rectangle 25"/>
          <p:cNvSpPr>
            <a:spLocks noChangeArrowheads="1"/>
          </p:cNvSpPr>
          <p:nvPr/>
        </p:nvSpPr>
        <p:spPr bwMode="auto">
          <a:xfrm>
            <a:off x="6321425" y="2833688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4" name="Rectangle 26"/>
          <p:cNvSpPr>
            <a:spLocks noChangeArrowheads="1"/>
          </p:cNvSpPr>
          <p:nvPr/>
        </p:nvSpPr>
        <p:spPr bwMode="auto">
          <a:xfrm>
            <a:off x="65500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5" name="Rectangle 27"/>
          <p:cNvSpPr>
            <a:spLocks noChangeArrowheads="1"/>
          </p:cNvSpPr>
          <p:nvPr/>
        </p:nvSpPr>
        <p:spPr bwMode="auto">
          <a:xfrm>
            <a:off x="7235825" y="2833688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6" name="Rectangle 28"/>
          <p:cNvSpPr>
            <a:spLocks noChangeArrowheads="1"/>
          </p:cNvSpPr>
          <p:nvPr/>
        </p:nvSpPr>
        <p:spPr bwMode="auto">
          <a:xfrm>
            <a:off x="67786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7" name="Rectangle 29"/>
          <p:cNvSpPr>
            <a:spLocks noChangeArrowheads="1"/>
          </p:cNvSpPr>
          <p:nvPr/>
        </p:nvSpPr>
        <p:spPr bwMode="auto">
          <a:xfrm>
            <a:off x="70072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263205" name="Group 37"/>
          <p:cNvGrpSpPr>
            <a:grpSpLocks/>
          </p:cNvGrpSpPr>
          <p:nvPr/>
        </p:nvGrpSpPr>
        <p:grpSpPr bwMode="auto">
          <a:xfrm>
            <a:off x="1676400" y="1752600"/>
            <a:ext cx="5943600" cy="1066800"/>
            <a:chOff x="1152" y="1392"/>
            <a:chExt cx="3744" cy="672"/>
          </a:xfrm>
        </p:grpSpPr>
        <p:sp>
          <p:nvSpPr>
            <p:cNvPr id="263206" name="Line 38"/>
            <p:cNvSpPr>
              <a:spLocks noChangeShapeType="1"/>
            </p:cNvSpPr>
            <p:nvPr/>
          </p:nvSpPr>
          <p:spPr bwMode="auto">
            <a:xfrm flipH="1">
              <a:off x="1152" y="13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7" name="Line 39"/>
            <p:cNvSpPr>
              <a:spLocks noChangeShapeType="1"/>
            </p:cNvSpPr>
            <p:nvPr/>
          </p:nvSpPr>
          <p:spPr bwMode="auto">
            <a:xfrm flipH="1">
              <a:off x="1152" y="158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8" name="Line 40"/>
            <p:cNvSpPr>
              <a:spLocks noChangeShapeType="1"/>
            </p:cNvSpPr>
            <p:nvPr/>
          </p:nvSpPr>
          <p:spPr bwMode="auto">
            <a:xfrm flipH="1">
              <a:off x="1152" y="177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9" name="Line 41"/>
            <p:cNvSpPr>
              <a:spLocks noChangeShapeType="1"/>
            </p:cNvSpPr>
            <p:nvPr/>
          </p:nvSpPr>
          <p:spPr bwMode="auto">
            <a:xfrm>
              <a:off x="129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0" name="Line 42"/>
            <p:cNvSpPr>
              <a:spLocks noChangeShapeType="1"/>
            </p:cNvSpPr>
            <p:nvPr/>
          </p:nvSpPr>
          <p:spPr bwMode="auto">
            <a:xfrm>
              <a:off x="144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1" name="Line 43"/>
            <p:cNvSpPr>
              <a:spLocks noChangeShapeType="1"/>
            </p:cNvSpPr>
            <p:nvPr/>
          </p:nvSpPr>
          <p:spPr bwMode="auto">
            <a:xfrm>
              <a:off x="158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2" name="Line 44"/>
            <p:cNvSpPr>
              <a:spLocks noChangeShapeType="1"/>
            </p:cNvSpPr>
            <p:nvPr/>
          </p:nvSpPr>
          <p:spPr bwMode="auto">
            <a:xfrm>
              <a:off x="172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3" name="Line 45"/>
            <p:cNvSpPr>
              <a:spLocks noChangeShapeType="1"/>
            </p:cNvSpPr>
            <p:nvPr/>
          </p:nvSpPr>
          <p:spPr bwMode="auto">
            <a:xfrm>
              <a:off x="187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4" name="Line 46"/>
            <p:cNvSpPr>
              <a:spLocks noChangeShapeType="1"/>
            </p:cNvSpPr>
            <p:nvPr/>
          </p:nvSpPr>
          <p:spPr bwMode="auto">
            <a:xfrm>
              <a:off x="201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5" name="Line 47"/>
            <p:cNvSpPr>
              <a:spLocks noChangeShapeType="1"/>
            </p:cNvSpPr>
            <p:nvPr/>
          </p:nvSpPr>
          <p:spPr bwMode="auto">
            <a:xfrm>
              <a:off x="216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6" name="Line 48"/>
            <p:cNvSpPr>
              <a:spLocks noChangeShapeType="1"/>
            </p:cNvSpPr>
            <p:nvPr/>
          </p:nvSpPr>
          <p:spPr bwMode="auto">
            <a:xfrm>
              <a:off x="230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7" name="Line 49"/>
            <p:cNvSpPr>
              <a:spLocks noChangeShapeType="1"/>
            </p:cNvSpPr>
            <p:nvPr/>
          </p:nvSpPr>
          <p:spPr bwMode="auto">
            <a:xfrm>
              <a:off x="244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8" name="Line 50"/>
            <p:cNvSpPr>
              <a:spLocks noChangeShapeType="1"/>
            </p:cNvSpPr>
            <p:nvPr/>
          </p:nvSpPr>
          <p:spPr bwMode="auto">
            <a:xfrm>
              <a:off x="259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9" name="Line 51"/>
            <p:cNvSpPr>
              <a:spLocks noChangeShapeType="1"/>
            </p:cNvSpPr>
            <p:nvPr/>
          </p:nvSpPr>
          <p:spPr bwMode="auto">
            <a:xfrm>
              <a:off x="273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0" name="Line 52"/>
            <p:cNvSpPr>
              <a:spLocks noChangeShapeType="1"/>
            </p:cNvSpPr>
            <p:nvPr/>
          </p:nvSpPr>
          <p:spPr bwMode="auto">
            <a:xfrm>
              <a:off x="288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1" name="Line 53"/>
            <p:cNvSpPr>
              <a:spLocks noChangeShapeType="1"/>
            </p:cNvSpPr>
            <p:nvPr/>
          </p:nvSpPr>
          <p:spPr bwMode="auto">
            <a:xfrm>
              <a:off x="302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2" name="Line 54"/>
            <p:cNvSpPr>
              <a:spLocks noChangeShapeType="1"/>
            </p:cNvSpPr>
            <p:nvPr/>
          </p:nvSpPr>
          <p:spPr bwMode="auto">
            <a:xfrm>
              <a:off x="316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3" name="Line 55"/>
            <p:cNvSpPr>
              <a:spLocks noChangeShapeType="1"/>
            </p:cNvSpPr>
            <p:nvPr/>
          </p:nvSpPr>
          <p:spPr bwMode="auto">
            <a:xfrm>
              <a:off x="331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4" name="Line 56"/>
            <p:cNvSpPr>
              <a:spLocks noChangeShapeType="1"/>
            </p:cNvSpPr>
            <p:nvPr/>
          </p:nvSpPr>
          <p:spPr bwMode="auto">
            <a:xfrm>
              <a:off x="345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5" name="Line 57"/>
            <p:cNvSpPr>
              <a:spLocks noChangeShapeType="1"/>
            </p:cNvSpPr>
            <p:nvPr/>
          </p:nvSpPr>
          <p:spPr bwMode="auto">
            <a:xfrm>
              <a:off x="360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6" name="Line 58"/>
            <p:cNvSpPr>
              <a:spLocks noChangeShapeType="1"/>
            </p:cNvSpPr>
            <p:nvPr/>
          </p:nvSpPr>
          <p:spPr bwMode="auto">
            <a:xfrm>
              <a:off x="374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7" name="Line 59"/>
            <p:cNvSpPr>
              <a:spLocks noChangeShapeType="1"/>
            </p:cNvSpPr>
            <p:nvPr/>
          </p:nvSpPr>
          <p:spPr bwMode="auto">
            <a:xfrm>
              <a:off x="388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8" name="Line 60"/>
            <p:cNvSpPr>
              <a:spLocks noChangeShapeType="1"/>
            </p:cNvSpPr>
            <p:nvPr/>
          </p:nvSpPr>
          <p:spPr bwMode="auto">
            <a:xfrm>
              <a:off x="403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9" name="Line 61"/>
            <p:cNvSpPr>
              <a:spLocks noChangeShapeType="1"/>
            </p:cNvSpPr>
            <p:nvPr/>
          </p:nvSpPr>
          <p:spPr bwMode="auto">
            <a:xfrm>
              <a:off x="417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0" name="Line 62"/>
            <p:cNvSpPr>
              <a:spLocks noChangeShapeType="1"/>
            </p:cNvSpPr>
            <p:nvPr/>
          </p:nvSpPr>
          <p:spPr bwMode="auto">
            <a:xfrm>
              <a:off x="432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1" name="Line 63"/>
            <p:cNvSpPr>
              <a:spLocks noChangeShapeType="1"/>
            </p:cNvSpPr>
            <p:nvPr/>
          </p:nvSpPr>
          <p:spPr bwMode="auto">
            <a:xfrm>
              <a:off x="446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2" name="Line 64"/>
            <p:cNvSpPr>
              <a:spLocks noChangeShapeType="1"/>
            </p:cNvSpPr>
            <p:nvPr/>
          </p:nvSpPr>
          <p:spPr bwMode="auto">
            <a:xfrm>
              <a:off x="460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3" name="Line 65"/>
            <p:cNvSpPr>
              <a:spLocks noChangeShapeType="1"/>
            </p:cNvSpPr>
            <p:nvPr/>
          </p:nvSpPr>
          <p:spPr bwMode="auto">
            <a:xfrm>
              <a:off x="475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</p:grpSp>
      <p:sp>
        <p:nvSpPr>
          <p:cNvPr id="263245" name="Oval 77"/>
          <p:cNvSpPr>
            <a:spLocks noChangeArrowheads="1"/>
          </p:cNvSpPr>
          <p:nvPr/>
        </p:nvSpPr>
        <p:spPr bwMode="auto">
          <a:xfrm>
            <a:off x="2514600" y="26670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cxnSp>
        <p:nvCxnSpPr>
          <p:cNvPr id="263269" name="AutoShape 101"/>
          <p:cNvCxnSpPr>
            <a:cxnSpLocks noChangeShapeType="1"/>
            <a:stCxn id="263245" idx="3"/>
            <a:endCxn id="263270" idx="1"/>
          </p:cNvCxnSpPr>
          <p:nvPr/>
        </p:nvCxnSpPr>
        <p:spPr bwMode="auto">
          <a:xfrm rot="5400000">
            <a:off x="1778000" y="3033713"/>
            <a:ext cx="712787" cy="915988"/>
          </a:xfrm>
          <a:prstGeom prst="curvedConnector4">
            <a:avLst>
              <a:gd name="adj1" fmla="val 46546"/>
              <a:gd name="adj2" fmla="val 12495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3246" name="Text Box 78"/>
          <p:cNvSpPr txBox="1">
            <a:spLocks noChangeArrowheads="1"/>
          </p:cNvSpPr>
          <p:nvPr/>
        </p:nvSpPr>
        <p:spPr bwMode="auto">
          <a:xfrm>
            <a:off x="1335088" y="405447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my tag</a:t>
            </a:r>
          </a:p>
        </p:txBody>
      </p:sp>
      <p:sp>
        <p:nvSpPr>
          <p:cNvPr id="263247" name="Oval 79"/>
          <p:cNvSpPr>
            <a:spLocks noChangeArrowheads="1"/>
          </p:cNvSpPr>
          <p:nvPr/>
        </p:nvSpPr>
        <p:spPr bwMode="auto">
          <a:xfrm>
            <a:off x="2209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48" name="Oval 80"/>
          <p:cNvSpPr>
            <a:spLocks noChangeArrowheads="1"/>
          </p:cNvSpPr>
          <p:nvPr/>
        </p:nvSpPr>
        <p:spPr bwMode="auto">
          <a:xfrm>
            <a:off x="2590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49" name="Oval 81"/>
          <p:cNvSpPr>
            <a:spLocks noChangeArrowheads="1"/>
          </p:cNvSpPr>
          <p:nvPr/>
        </p:nvSpPr>
        <p:spPr bwMode="auto">
          <a:xfrm>
            <a:off x="2971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51" name="Text Box 83"/>
          <p:cNvSpPr txBox="1">
            <a:spLocks noChangeArrowheads="1"/>
          </p:cNvSpPr>
          <p:nvPr/>
        </p:nvSpPr>
        <p:spPr bwMode="auto">
          <a:xfrm>
            <a:off x="3468688" y="3278188"/>
            <a:ext cx="1296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0</a:t>
            </a:r>
          </a:p>
        </p:txBody>
      </p:sp>
      <p:sp>
        <p:nvSpPr>
          <p:cNvPr id="263252" name="Text Box 84"/>
          <p:cNvSpPr txBox="1">
            <a:spLocks noChangeArrowheads="1"/>
          </p:cNvSpPr>
          <p:nvPr/>
        </p:nvSpPr>
        <p:spPr bwMode="auto">
          <a:xfrm>
            <a:off x="3481388" y="3506788"/>
            <a:ext cx="1271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1</a:t>
            </a:r>
          </a:p>
        </p:txBody>
      </p:sp>
      <p:sp>
        <p:nvSpPr>
          <p:cNvPr id="263253" name="Text Box 85"/>
          <p:cNvSpPr txBox="1">
            <a:spLocks noChangeArrowheads="1"/>
          </p:cNvSpPr>
          <p:nvPr/>
        </p:nvSpPr>
        <p:spPr bwMode="auto">
          <a:xfrm>
            <a:off x="3473450" y="3735388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2</a:t>
            </a:r>
          </a:p>
        </p:txBody>
      </p:sp>
      <p:sp>
        <p:nvSpPr>
          <p:cNvPr id="263254" name="Line 86"/>
          <p:cNvSpPr>
            <a:spLocks noChangeShapeType="1"/>
          </p:cNvSpPr>
          <p:nvPr/>
        </p:nvSpPr>
        <p:spPr bwMode="auto">
          <a:xfrm flipH="1">
            <a:off x="22098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5" name="Line 87"/>
          <p:cNvSpPr>
            <a:spLocks noChangeShapeType="1"/>
          </p:cNvSpPr>
          <p:nvPr/>
        </p:nvSpPr>
        <p:spPr bwMode="auto">
          <a:xfrm flipH="1">
            <a:off x="22098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6" name="Line 88"/>
          <p:cNvSpPr>
            <a:spLocks noChangeShapeType="1"/>
          </p:cNvSpPr>
          <p:nvPr/>
        </p:nvSpPr>
        <p:spPr bwMode="auto">
          <a:xfrm flipH="1">
            <a:off x="22098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7" name="Freeform 89"/>
          <p:cNvSpPr>
            <a:spLocks/>
          </p:cNvSpPr>
          <p:nvPr/>
        </p:nvSpPr>
        <p:spPr bwMode="auto">
          <a:xfrm>
            <a:off x="2133600" y="4267200"/>
            <a:ext cx="1524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8" name="Freeform 90"/>
          <p:cNvSpPr>
            <a:spLocks/>
          </p:cNvSpPr>
          <p:nvPr/>
        </p:nvSpPr>
        <p:spPr bwMode="auto">
          <a:xfrm>
            <a:off x="2286000" y="4267200"/>
            <a:ext cx="381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9" name="Freeform 91"/>
          <p:cNvSpPr>
            <a:spLocks/>
          </p:cNvSpPr>
          <p:nvPr/>
        </p:nvSpPr>
        <p:spPr bwMode="auto">
          <a:xfrm>
            <a:off x="2667000" y="4267200"/>
            <a:ext cx="381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0" name="Line 92"/>
          <p:cNvSpPr>
            <a:spLocks noChangeShapeType="1"/>
          </p:cNvSpPr>
          <p:nvPr/>
        </p:nvSpPr>
        <p:spPr bwMode="auto">
          <a:xfrm>
            <a:off x="2438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1" name="Line 93"/>
          <p:cNvSpPr>
            <a:spLocks noChangeShapeType="1"/>
          </p:cNvSpPr>
          <p:nvPr/>
        </p:nvSpPr>
        <p:spPr bwMode="auto">
          <a:xfrm>
            <a:off x="28194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2" name="Line 94"/>
          <p:cNvSpPr>
            <a:spLocks noChangeShapeType="1"/>
          </p:cNvSpPr>
          <p:nvPr/>
        </p:nvSpPr>
        <p:spPr bwMode="auto">
          <a:xfrm>
            <a:off x="3200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4" name="Freeform 96"/>
          <p:cNvSpPr>
            <a:spLocks/>
          </p:cNvSpPr>
          <p:nvPr/>
        </p:nvSpPr>
        <p:spPr bwMode="auto">
          <a:xfrm>
            <a:off x="3124200" y="4724400"/>
            <a:ext cx="2286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"/>
              </a:cxn>
              <a:cxn ang="0">
                <a:pos x="144" y="48"/>
              </a:cxn>
            </a:cxnLst>
            <a:rect l="0" t="0" r="r" b="b"/>
            <a:pathLst>
              <a:path w="144" h="48">
                <a:moveTo>
                  <a:pt x="0" y="0"/>
                </a:moveTo>
                <a:lnTo>
                  <a:pt x="0" y="48"/>
                </a:lnTo>
                <a:lnTo>
                  <a:pt x="144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5" name="Freeform 97"/>
          <p:cNvSpPr>
            <a:spLocks/>
          </p:cNvSpPr>
          <p:nvPr/>
        </p:nvSpPr>
        <p:spPr bwMode="auto">
          <a:xfrm>
            <a:off x="2743200" y="4724400"/>
            <a:ext cx="6096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0"/>
                </a:moveTo>
                <a:lnTo>
                  <a:pt x="0" y="96"/>
                </a:lnTo>
                <a:lnTo>
                  <a:pt x="384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6" name="Freeform 98"/>
          <p:cNvSpPr>
            <a:spLocks/>
          </p:cNvSpPr>
          <p:nvPr/>
        </p:nvSpPr>
        <p:spPr bwMode="auto">
          <a:xfrm>
            <a:off x="2362200" y="4724400"/>
            <a:ext cx="990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624" y="144"/>
              </a:cxn>
            </a:cxnLst>
            <a:rect l="0" t="0" r="r" b="b"/>
            <a:pathLst>
              <a:path w="624" h="14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7" name="Text Box 99"/>
          <p:cNvSpPr txBox="1">
            <a:spLocks noChangeArrowheads="1"/>
          </p:cNvSpPr>
          <p:nvPr/>
        </p:nvSpPr>
        <p:spPr bwMode="auto">
          <a:xfrm>
            <a:off x="3998913" y="4664075"/>
            <a:ext cx="83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squash</a:t>
            </a:r>
          </a:p>
        </p:txBody>
      </p:sp>
      <p:sp>
        <p:nvSpPr>
          <p:cNvPr id="263268" name="Line 100"/>
          <p:cNvSpPr>
            <a:spLocks noChangeShapeType="1"/>
          </p:cNvSpPr>
          <p:nvPr/>
        </p:nvSpPr>
        <p:spPr bwMode="auto">
          <a:xfrm>
            <a:off x="3581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70" name="Rectangle 102"/>
          <p:cNvSpPr>
            <a:spLocks noChangeArrowheads="1"/>
          </p:cNvSpPr>
          <p:nvPr/>
        </p:nvSpPr>
        <p:spPr bwMode="auto">
          <a:xfrm>
            <a:off x="1676400" y="37338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263276" name="Group 108"/>
          <p:cNvGrpSpPr>
            <a:grpSpLocks/>
          </p:cNvGrpSpPr>
          <p:nvPr/>
        </p:nvGrpSpPr>
        <p:grpSpPr bwMode="auto">
          <a:xfrm>
            <a:off x="4800601" y="3276600"/>
            <a:ext cx="2365376" cy="762000"/>
            <a:chOff x="3024" y="2256"/>
            <a:chExt cx="1490" cy="480"/>
          </a:xfrm>
        </p:grpSpPr>
        <p:sp>
          <p:nvSpPr>
            <p:cNvPr id="263271" name="AutoShape 103"/>
            <p:cNvSpPr>
              <a:spLocks/>
            </p:cNvSpPr>
            <p:nvPr/>
          </p:nvSpPr>
          <p:spPr bwMode="auto">
            <a:xfrm>
              <a:off x="3024" y="2256"/>
              <a:ext cx="48" cy="48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3272" name="Text Box 104"/>
            <p:cNvSpPr txBox="1">
              <a:spLocks noChangeArrowheads="1"/>
            </p:cNvSpPr>
            <p:nvPr/>
          </p:nvSpPr>
          <p:spPr bwMode="auto">
            <a:xfrm>
              <a:off x="3076" y="2305"/>
              <a:ext cx="143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Height increases with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number of branch tags</a:t>
              </a:r>
            </a:p>
          </p:txBody>
        </p:sp>
      </p:grpSp>
      <p:grpSp>
        <p:nvGrpSpPr>
          <p:cNvPr id="263277" name="Group 109"/>
          <p:cNvGrpSpPr>
            <a:grpSpLocks/>
          </p:cNvGrpSpPr>
          <p:nvPr/>
        </p:nvGrpSpPr>
        <p:grpSpPr bwMode="auto">
          <a:xfrm>
            <a:off x="2286000" y="4008441"/>
            <a:ext cx="3408363" cy="646113"/>
            <a:chOff x="1440" y="2717"/>
            <a:chExt cx="2147" cy="407"/>
          </a:xfrm>
        </p:grpSpPr>
        <p:sp>
          <p:nvSpPr>
            <p:cNvPr id="263273" name="AutoShape 105"/>
            <p:cNvSpPr>
              <a:spLocks/>
            </p:cNvSpPr>
            <p:nvPr/>
          </p:nvSpPr>
          <p:spPr bwMode="auto">
            <a:xfrm rot="5400000">
              <a:off x="1776" y="2400"/>
              <a:ext cx="48" cy="72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3275" name="Text Box 107"/>
            <p:cNvSpPr txBox="1">
              <a:spLocks noChangeArrowheads="1"/>
            </p:cNvSpPr>
            <p:nvPr/>
          </p:nvSpPr>
          <p:spPr bwMode="auto">
            <a:xfrm>
              <a:off x="2217" y="2717"/>
              <a:ext cx="13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Width increases with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num branch tags</a:t>
              </a:r>
            </a:p>
          </p:txBody>
        </p:sp>
      </p:grpSp>
      <p:sp>
        <p:nvSpPr>
          <p:cNvPr id="263280" name="AutoShape 112"/>
          <p:cNvSpPr>
            <a:spLocks noChangeArrowheads="1"/>
          </p:cNvSpPr>
          <p:nvPr/>
        </p:nvSpPr>
        <p:spPr bwMode="auto">
          <a:xfrm flipH="1">
            <a:off x="3276600" y="4724400"/>
            <a:ext cx="381000" cy="304800"/>
          </a:xfrm>
          <a:prstGeom prst="moon">
            <a:avLst>
              <a:gd name="adj" fmla="val 74167"/>
            </a:avLst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Area overhead is </a:t>
            </a:r>
            <a:r>
              <a:rPr lang="en-US" sz="3200" i="1" dirty="0">
                <a:solidFill>
                  <a:schemeClr val="bg1"/>
                </a:solidFill>
              </a:rPr>
              <a:t>quadratic</a:t>
            </a:r>
            <a:r>
              <a:rPr lang="en-US" sz="3200" dirty="0">
                <a:solidFill>
                  <a:schemeClr val="bg1"/>
                </a:solidFill>
              </a:rPr>
              <a:t> in tag count</a:t>
            </a:r>
          </a:p>
        </p:txBody>
      </p:sp>
    </p:spTree>
    <p:extLst>
      <p:ext uri="{BB962C8B-B14F-4D97-AF65-F5344CB8AC3E}">
        <p14:creationId xmlns:p14="http://schemas.microsoft.com/office/powerpoint/2010/main" val="42246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Squash Simplifications (1/2)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-entry ROB, could have </a:t>
            </a:r>
            <a:r>
              <a:rPr lang="en-US" i="1" dirty="0"/>
              <a:t>n</a:t>
            </a:r>
            <a:r>
              <a:rPr lang="en-US" dirty="0"/>
              <a:t> different branches</a:t>
            </a:r>
          </a:p>
          <a:p>
            <a:r>
              <a:rPr lang="en-US" dirty="0"/>
              <a:t>In practice, only a fraction of </a:t>
            </a:r>
            <a:r>
              <a:rPr lang="en-US" dirty="0" err="1"/>
              <a:t>insns</a:t>
            </a:r>
            <a:r>
              <a:rPr lang="en-US" dirty="0"/>
              <a:t>. are branches</a:t>
            </a:r>
          </a:p>
          <a:p>
            <a:pPr lvl="1"/>
            <a:r>
              <a:rPr lang="en-US" dirty="0"/>
              <a:t>Limit to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  <a:r>
              <a:rPr lang="en-US" dirty="0"/>
              <a:t> tags instead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k+1</a:t>
            </a:r>
            <a:r>
              <a:rPr lang="en-US" i="1" baseline="30000" dirty="0"/>
              <a:t>st</a:t>
            </a:r>
            <a:r>
              <a:rPr lang="en-US" dirty="0"/>
              <a:t> branch is fetched, stall dispatch (structural hazard)</a:t>
            </a:r>
          </a:p>
        </p:txBody>
      </p:sp>
    </p:spTree>
    <p:extLst>
      <p:ext uri="{BB962C8B-B14F-4D97-AF65-F5344CB8AC3E}">
        <p14:creationId xmlns:p14="http://schemas.microsoft.com/office/powerpoint/2010/main" val="4011953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Squash Simplifications (2/2)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 tags, need to broadcast all younger tags</a:t>
            </a:r>
          </a:p>
          <a:p>
            <a:pPr lvl="1"/>
            <a:r>
              <a:rPr lang="en-US" dirty="0"/>
              <a:t>Results in O(</a:t>
            </a:r>
            <a:r>
              <a:rPr lang="en-US" i="1" dirty="0"/>
              <a:t>k</a:t>
            </a:r>
            <a:r>
              <a:rPr lang="en-US" i="1" baseline="30000" dirty="0"/>
              <a:t>2</a:t>
            </a:r>
            <a:r>
              <a:rPr lang="en-US" dirty="0"/>
              <a:t>) overhead</a:t>
            </a:r>
          </a:p>
          <a:p>
            <a:r>
              <a:rPr lang="en-US" dirty="0"/>
              <a:t>Limit to few (e.g., one) broadcast per cycle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212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24415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2670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2898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3127375" y="31242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3355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35845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3813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4041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8" name="Rectangle 14"/>
          <p:cNvSpPr>
            <a:spLocks noChangeArrowheads="1"/>
          </p:cNvSpPr>
          <p:nvPr/>
        </p:nvSpPr>
        <p:spPr bwMode="auto">
          <a:xfrm>
            <a:off x="4727575" y="31242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42703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4498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5413375" y="31242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4956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5184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4" name="Rectangle 20"/>
          <p:cNvSpPr>
            <a:spLocks noChangeArrowheads="1"/>
          </p:cNvSpPr>
          <p:nvPr/>
        </p:nvSpPr>
        <p:spPr bwMode="auto">
          <a:xfrm>
            <a:off x="56388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5" name="Rectangle 21"/>
          <p:cNvSpPr>
            <a:spLocks noChangeArrowheads="1"/>
          </p:cNvSpPr>
          <p:nvPr/>
        </p:nvSpPr>
        <p:spPr bwMode="auto">
          <a:xfrm>
            <a:off x="58674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6" name="Rectangle 22"/>
          <p:cNvSpPr>
            <a:spLocks noChangeArrowheads="1"/>
          </p:cNvSpPr>
          <p:nvPr/>
        </p:nvSpPr>
        <p:spPr bwMode="auto">
          <a:xfrm>
            <a:off x="6553200" y="31242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7" name="Rectangle 23"/>
          <p:cNvSpPr>
            <a:spLocks noChangeArrowheads="1"/>
          </p:cNvSpPr>
          <p:nvPr/>
        </p:nvSpPr>
        <p:spPr bwMode="auto">
          <a:xfrm>
            <a:off x="60960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8" name="Rectangle 24"/>
          <p:cNvSpPr>
            <a:spLocks noChangeArrowheads="1"/>
          </p:cNvSpPr>
          <p:nvPr/>
        </p:nvSpPr>
        <p:spPr bwMode="auto">
          <a:xfrm>
            <a:off x="63246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9" name="Rectangle 25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70104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1" name="Rectangle 27"/>
          <p:cNvSpPr>
            <a:spLocks noChangeArrowheads="1"/>
          </p:cNvSpPr>
          <p:nvPr/>
        </p:nvSpPr>
        <p:spPr bwMode="auto">
          <a:xfrm>
            <a:off x="7696200" y="31242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2" name="Rectangle 28"/>
          <p:cNvSpPr>
            <a:spLocks noChangeArrowheads="1"/>
          </p:cNvSpPr>
          <p:nvPr/>
        </p:nvSpPr>
        <p:spPr bwMode="auto">
          <a:xfrm>
            <a:off x="72390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3" name="Rectangle 29"/>
          <p:cNvSpPr>
            <a:spLocks noChangeArrowheads="1"/>
          </p:cNvSpPr>
          <p:nvPr/>
        </p:nvSpPr>
        <p:spPr bwMode="auto">
          <a:xfrm>
            <a:off x="74676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1676400" y="3505200"/>
            <a:ext cx="6324600" cy="576263"/>
            <a:chOff x="1676400" y="3505200"/>
            <a:chExt cx="6324600" cy="576263"/>
          </a:xfrm>
        </p:grpSpPr>
        <p:sp>
          <p:nvSpPr>
            <p:cNvPr id="267301" name="Rectangle 37"/>
            <p:cNvSpPr>
              <a:spLocks noChangeArrowheads="1"/>
            </p:cNvSpPr>
            <p:nvPr/>
          </p:nvSpPr>
          <p:spPr bwMode="auto">
            <a:xfrm>
              <a:off x="1676400" y="3505200"/>
              <a:ext cx="228600" cy="2286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267304" name="Rectangle 40"/>
            <p:cNvSpPr>
              <a:spLocks noChangeArrowheads="1"/>
            </p:cNvSpPr>
            <p:nvPr/>
          </p:nvSpPr>
          <p:spPr bwMode="auto">
            <a:xfrm>
              <a:off x="2209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5" name="Rectangle 41"/>
            <p:cNvSpPr>
              <a:spLocks noChangeArrowheads="1"/>
            </p:cNvSpPr>
            <p:nvPr/>
          </p:nvSpPr>
          <p:spPr bwMode="auto">
            <a:xfrm>
              <a:off x="24384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6" name="Rectangle 42"/>
            <p:cNvSpPr>
              <a:spLocks noChangeArrowheads="1"/>
            </p:cNvSpPr>
            <p:nvPr/>
          </p:nvSpPr>
          <p:spPr bwMode="auto">
            <a:xfrm>
              <a:off x="2667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7" name="Rectangle 43"/>
            <p:cNvSpPr>
              <a:spLocks noChangeArrowheads="1"/>
            </p:cNvSpPr>
            <p:nvPr/>
          </p:nvSpPr>
          <p:spPr bwMode="auto">
            <a:xfrm>
              <a:off x="2895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8" name="Rectangle 44"/>
            <p:cNvSpPr>
              <a:spLocks noChangeArrowheads="1"/>
            </p:cNvSpPr>
            <p:nvPr/>
          </p:nvSpPr>
          <p:spPr bwMode="auto">
            <a:xfrm>
              <a:off x="3124200" y="3733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9" name="Rectangle 45"/>
            <p:cNvSpPr>
              <a:spLocks noChangeArrowheads="1"/>
            </p:cNvSpPr>
            <p:nvPr/>
          </p:nvSpPr>
          <p:spPr bwMode="auto">
            <a:xfrm>
              <a:off x="3352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0" name="Rectangle 46"/>
            <p:cNvSpPr>
              <a:spLocks noChangeArrowheads="1"/>
            </p:cNvSpPr>
            <p:nvPr/>
          </p:nvSpPr>
          <p:spPr bwMode="auto">
            <a:xfrm>
              <a:off x="35814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1" name="Rectangle 47"/>
            <p:cNvSpPr>
              <a:spLocks noChangeArrowheads="1"/>
            </p:cNvSpPr>
            <p:nvPr/>
          </p:nvSpPr>
          <p:spPr bwMode="auto">
            <a:xfrm>
              <a:off x="3810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2" name="Rectangle 48"/>
            <p:cNvSpPr>
              <a:spLocks noChangeArrowheads="1"/>
            </p:cNvSpPr>
            <p:nvPr/>
          </p:nvSpPr>
          <p:spPr bwMode="auto">
            <a:xfrm>
              <a:off x="4038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3" name="Rectangle 49"/>
            <p:cNvSpPr>
              <a:spLocks noChangeArrowheads="1"/>
            </p:cNvSpPr>
            <p:nvPr/>
          </p:nvSpPr>
          <p:spPr bwMode="auto">
            <a:xfrm>
              <a:off x="4724400" y="3733800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4" name="Rectangle 50"/>
            <p:cNvSpPr>
              <a:spLocks noChangeArrowheads="1"/>
            </p:cNvSpPr>
            <p:nvPr/>
          </p:nvSpPr>
          <p:spPr bwMode="auto">
            <a:xfrm>
              <a:off x="42672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5" name="Rectangle 51"/>
            <p:cNvSpPr>
              <a:spLocks noChangeArrowheads="1"/>
            </p:cNvSpPr>
            <p:nvPr/>
          </p:nvSpPr>
          <p:spPr bwMode="auto">
            <a:xfrm>
              <a:off x="4495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6" name="Rectangle 52"/>
            <p:cNvSpPr>
              <a:spLocks noChangeArrowheads="1"/>
            </p:cNvSpPr>
            <p:nvPr/>
          </p:nvSpPr>
          <p:spPr bwMode="auto">
            <a:xfrm>
              <a:off x="5410200" y="3733800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7" name="Rectangle 53"/>
            <p:cNvSpPr>
              <a:spLocks noChangeArrowheads="1"/>
            </p:cNvSpPr>
            <p:nvPr/>
          </p:nvSpPr>
          <p:spPr bwMode="auto">
            <a:xfrm>
              <a:off x="4953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8" name="Rectangle 54"/>
            <p:cNvSpPr>
              <a:spLocks noChangeArrowheads="1"/>
            </p:cNvSpPr>
            <p:nvPr/>
          </p:nvSpPr>
          <p:spPr bwMode="auto">
            <a:xfrm>
              <a:off x="5181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9" name="Rectangle 55"/>
            <p:cNvSpPr>
              <a:spLocks noChangeArrowheads="1"/>
            </p:cNvSpPr>
            <p:nvPr/>
          </p:nvSpPr>
          <p:spPr bwMode="auto">
            <a:xfrm>
              <a:off x="56356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0" name="Rectangle 56"/>
            <p:cNvSpPr>
              <a:spLocks noChangeArrowheads="1"/>
            </p:cNvSpPr>
            <p:nvPr/>
          </p:nvSpPr>
          <p:spPr bwMode="auto">
            <a:xfrm>
              <a:off x="58642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1" name="Rectangle 57"/>
            <p:cNvSpPr>
              <a:spLocks noChangeArrowheads="1"/>
            </p:cNvSpPr>
            <p:nvPr/>
          </p:nvSpPr>
          <p:spPr bwMode="auto">
            <a:xfrm>
              <a:off x="6550025" y="3733800"/>
              <a:ext cx="228600" cy="2286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2" name="Rectangle 58"/>
            <p:cNvSpPr>
              <a:spLocks noChangeArrowheads="1"/>
            </p:cNvSpPr>
            <p:nvPr/>
          </p:nvSpPr>
          <p:spPr bwMode="auto">
            <a:xfrm>
              <a:off x="60928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3" name="Rectangle 59"/>
            <p:cNvSpPr>
              <a:spLocks noChangeArrowheads="1"/>
            </p:cNvSpPr>
            <p:nvPr/>
          </p:nvSpPr>
          <p:spPr bwMode="auto">
            <a:xfrm>
              <a:off x="63214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4" name="Rectangle 60"/>
            <p:cNvSpPr>
              <a:spLocks noChangeArrowheads="1"/>
            </p:cNvSpPr>
            <p:nvPr/>
          </p:nvSpPr>
          <p:spPr bwMode="auto">
            <a:xfrm>
              <a:off x="6778625" y="3733800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5" name="Rectangle 61"/>
            <p:cNvSpPr>
              <a:spLocks noChangeArrowheads="1"/>
            </p:cNvSpPr>
            <p:nvPr/>
          </p:nvSpPr>
          <p:spPr bwMode="auto">
            <a:xfrm>
              <a:off x="70072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6" name="Rectangle 62"/>
            <p:cNvSpPr>
              <a:spLocks noChangeArrowheads="1"/>
            </p:cNvSpPr>
            <p:nvPr/>
          </p:nvSpPr>
          <p:spPr bwMode="auto">
            <a:xfrm>
              <a:off x="7693025" y="37338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7" name="Rectangle 63"/>
            <p:cNvSpPr>
              <a:spLocks noChangeArrowheads="1"/>
            </p:cNvSpPr>
            <p:nvPr/>
          </p:nvSpPr>
          <p:spPr bwMode="auto">
            <a:xfrm>
              <a:off x="72358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8" name="Rectangle 64"/>
            <p:cNvSpPr>
              <a:spLocks noChangeArrowheads="1"/>
            </p:cNvSpPr>
            <p:nvPr/>
          </p:nvSpPr>
          <p:spPr bwMode="auto">
            <a:xfrm>
              <a:off x="74644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9" name="Line 65"/>
            <p:cNvSpPr>
              <a:spLocks noChangeShapeType="1"/>
            </p:cNvSpPr>
            <p:nvPr/>
          </p:nvSpPr>
          <p:spPr bwMode="auto">
            <a:xfrm>
              <a:off x="1905000" y="3581400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0" name="Line 66"/>
            <p:cNvSpPr>
              <a:spLocks noChangeShapeType="1"/>
            </p:cNvSpPr>
            <p:nvPr/>
          </p:nvSpPr>
          <p:spPr bwMode="auto">
            <a:xfrm>
              <a:off x="57150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1" name="Line 67"/>
            <p:cNvSpPr>
              <a:spLocks noChangeShapeType="1"/>
            </p:cNvSpPr>
            <p:nvPr/>
          </p:nvSpPr>
          <p:spPr bwMode="auto">
            <a:xfrm>
              <a:off x="59436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2" name="Line 68"/>
            <p:cNvSpPr>
              <a:spLocks noChangeShapeType="1"/>
            </p:cNvSpPr>
            <p:nvPr/>
          </p:nvSpPr>
          <p:spPr bwMode="auto">
            <a:xfrm>
              <a:off x="61722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3" name="Line 69"/>
            <p:cNvSpPr>
              <a:spLocks noChangeShapeType="1"/>
            </p:cNvSpPr>
            <p:nvPr/>
          </p:nvSpPr>
          <p:spPr bwMode="auto">
            <a:xfrm>
              <a:off x="64008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4" name="Line 70"/>
            <p:cNvSpPr>
              <a:spLocks noChangeShapeType="1"/>
            </p:cNvSpPr>
            <p:nvPr/>
          </p:nvSpPr>
          <p:spPr bwMode="auto">
            <a:xfrm>
              <a:off x="66294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grpSp>
          <p:nvGrpSpPr>
            <p:cNvPr id="267351" name="Group 87"/>
            <p:cNvGrpSpPr>
              <a:grpSpLocks/>
            </p:cNvGrpSpPr>
            <p:nvPr/>
          </p:nvGrpSpPr>
          <p:grpSpPr bwMode="auto">
            <a:xfrm>
              <a:off x="5551488" y="3624263"/>
              <a:ext cx="1295400" cy="457200"/>
              <a:chOff x="3408" y="2640"/>
              <a:chExt cx="816" cy="288"/>
            </a:xfrm>
          </p:grpSpPr>
          <p:sp>
            <p:nvSpPr>
              <p:cNvPr id="267346" name="Text Box 82"/>
              <p:cNvSpPr txBox="1">
                <a:spLocks noChangeArrowheads="1"/>
              </p:cNvSpPr>
              <p:nvPr/>
            </p:nvSpPr>
            <p:spPr bwMode="auto">
              <a:xfrm>
                <a:off x="3408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7" name="Text Box 83"/>
              <p:cNvSpPr txBox="1">
                <a:spLocks noChangeArrowheads="1"/>
              </p:cNvSpPr>
              <p:nvPr/>
            </p:nvSpPr>
            <p:spPr bwMode="auto">
              <a:xfrm>
                <a:off x="3554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8" name="Text Box 84"/>
              <p:cNvSpPr txBox="1">
                <a:spLocks noChangeArrowheads="1"/>
              </p:cNvSpPr>
              <p:nvPr/>
            </p:nvSpPr>
            <p:spPr bwMode="auto">
              <a:xfrm>
                <a:off x="3698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9" name="Text Box 85"/>
              <p:cNvSpPr txBox="1">
                <a:spLocks noChangeArrowheads="1"/>
              </p:cNvSpPr>
              <p:nvPr/>
            </p:nvSpPr>
            <p:spPr bwMode="auto">
              <a:xfrm>
                <a:off x="3842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50" name="Text Box 86"/>
              <p:cNvSpPr txBox="1">
                <a:spLocks noChangeArrowheads="1"/>
              </p:cNvSpPr>
              <p:nvPr/>
            </p:nvSpPr>
            <p:spPr bwMode="auto">
              <a:xfrm>
                <a:off x="3986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1676400" y="4038600"/>
            <a:ext cx="6324600" cy="619125"/>
            <a:chOff x="1676400" y="4038600"/>
            <a:chExt cx="6324600" cy="619125"/>
          </a:xfrm>
        </p:grpSpPr>
        <p:sp>
          <p:nvSpPr>
            <p:cNvPr id="267302" name="Rectangle 38"/>
            <p:cNvSpPr>
              <a:spLocks noChangeArrowheads="1"/>
            </p:cNvSpPr>
            <p:nvPr/>
          </p:nvSpPr>
          <p:spPr bwMode="auto">
            <a:xfrm>
              <a:off x="1676400" y="4038600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80808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267352" name="Rectangle 88"/>
            <p:cNvSpPr>
              <a:spLocks noChangeArrowheads="1"/>
            </p:cNvSpPr>
            <p:nvPr/>
          </p:nvSpPr>
          <p:spPr bwMode="auto">
            <a:xfrm>
              <a:off x="2209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3" name="Rectangle 89"/>
            <p:cNvSpPr>
              <a:spLocks noChangeArrowheads="1"/>
            </p:cNvSpPr>
            <p:nvPr/>
          </p:nvSpPr>
          <p:spPr bwMode="auto">
            <a:xfrm>
              <a:off x="24384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4" name="Rectangle 90"/>
            <p:cNvSpPr>
              <a:spLocks noChangeArrowheads="1"/>
            </p:cNvSpPr>
            <p:nvPr/>
          </p:nvSpPr>
          <p:spPr bwMode="auto">
            <a:xfrm>
              <a:off x="2667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5" name="Rectangle 91"/>
            <p:cNvSpPr>
              <a:spLocks noChangeArrowheads="1"/>
            </p:cNvSpPr>
            <p:nvPr/>
          </p:nvSpPr>
          <p:spPr bwMode="auto">
            <a:xfrm>
              <a:off x="2895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6" name="Rectangle 92"/>
            <p:cNvSpPr>
              <a:spLocks noChangeArrowheads="1"/>
            </p:cNvSpPr>
            <p:nvPr/>
          </p:nvSpPr>
          <p:spPr bwMode="auto">
            <a:xfrm>
              <a:off x="3124200" y="4300538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7" name="Rectangle 93"/>
            <p:cNvSpPr>
              <a:spLocks noChangeArrowheads="1"/>
            </p:cNvSpPr>
            <p:nvPr/>
          </p:nvSpPr>
          <p:spPr bwMode="auto">
            <a:xfrm>
              <a:off x="3352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8" name="Rectangle 94"/>
            <p:cNvSpPr>
              <a:spLocks noChangeArrowheads="1"/>
            </p:cNvSpPr>
            <p:nvPr/>
          </p:nvSpPr>
          <p:spPr bwMode="auto">
            <a:xfrm>
              <a:off x="35814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9" name="Rectangle 95"/>
            <p:cNvSpPr>
              <a:spLocks noChangeArrowheads="1"/>
            </p:cNvSpPr>
            <p:nvPr/>
          </p:nvSpPr>
          <p:spPr bwMode="auto">
            <a:xfrm>
              <a:off x="3810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0" name="Rectangle 96"/>
            <p:cNvSpPr>
              <a:spLocks noChangeArrowheads="1"/>
            </p:cNvSpPr>
            <p:nvPr/>
          </p:nvSpPr>
          <p:spPr bwMode="auto">
            <a:xfrm>
              <a:off x="4038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1" name="Rectangle 97"/>
            <p:cNvSpPr>
              <a:spLocks noChangeArrowheads="1"/>
            </p:cNvSpPr>
            <p:nvPr/>
          </p:nvSpPr>
          <p:spPr bwMode="auto">
            <a:xfrm>
              <a:off x="4724400" y="4300538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2" name="Rectangle 98"/>
            <p:cNvSpPr>
              <a:spLocks noChangeArrowheads="1"/>
            </p:cNvSpPr>
            <p:nvPr/>
          </p:nvSpPr>
          <p:spPr bwMode="auto">
            <a:xfrm>
              <a:off x="42672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3" name="Rectangle 99"/>
            <p:cNvSpPr>
              <a:spLocks noChangeArrowheads="1"/>
            </p:cNvSpPr>
            <p:nvPr/>
          </p:nvSpPr>
          <p:spPr bwMode="auto">
            <a:xfrm>
              <a:off x="4495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4" name="Rectangle 100"/>
            <p:cNvSpPr>
              <a:spLocks noChangeArrowheads="1"/>
            </p:cNvSpPr>
            <p:nvPr/>
          </p:nvSpPr>
          <p:spPr bwMode="auto">
            <a:xfrm>
              <a:off x="5410200" y="4300538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5" name="Rectangle 101"/>
            <p:cNvSpPr>
              <a:spLocks noChangeArrowheads="1"/>
            </p:cNvSpPr>
            <p:nvPr/>
          </p:nvSpPr>
          <p:spPr bwMode="auto">
            <a:xfrm>
              <a:off x="4953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6" name="Rectangle 102"/>
            <p:cNvSpPr>
              <a:spLocks noChangeArrowheads="1"/>
            </p:cNvSpPr>
            <p:nvPr/>
          </p:nvSpPr>
          <p:spPr bwMode="auto">
            <a:xfrm>
              <a:off x="5181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7" name="Rectangle 103"/>
            <p:cNvSpPr>
              <a:spLocks noChangeArrowheads="1"/>
            </p:cNvSpPr>
            <p:nvPr/>
          </p:nvSpPr>
          <p:spPr bwMode="auto">
            <a:xfrm>
              <a:off x="56356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8" name="Rectangle 104"/>
            <p:cNvSpPr>
              <a:spLocks noChangeArrowheads="1"/>
            </p:cNvSpPr>
            <p:nvPr/>
          </p:nvSpPr>
          <p:spPr bwMode="auto">
            <a:xfrm>
              <a:off x="58642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9" name="Rectangle 105"/>
            <p:cNvSpPr>
              <a:spLocks noChangeArrowheads="1"/>
            </p:cNvSpPr>
            <p:nvPr/>
          </p:nvSpPr>
          <p:spPr bwMode="auto">
            <a:xfrm>
              <a:off x="65500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0" name="Rectangle 106"/>
            <p:cNvSpPr>
              <a:spLocks noChangeArrowheads="1"/>
            </p:cNvSpPr>
            <p:nvPr/>
          </p:nvSpPr>
          <p:spPr bwMode="auto">
            <a:xfrm>
              <a:off x="60928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1" name="Rectangle 107"/>
            <p:cNvSpPr>
              <a:spLocks noChangeArrowheads="1"/>
            </p:cNvSpPr>
            <p:nvPr/>
          </p:nvSpPr>
          <p:spPr bwMode="auto">
            <a:xfrm>
              <a:off x="63214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2" name="Rectangle 108"/>
            <p:cNvSpPr>
              <a:spLocks noChangeArrowheads="1"/>
            </p:cNvSpPr>
            <p:nvPr/>
          </p:nvSpPr>
          <p:spPr bwMode="auto">
            <a:xfrm>
              <a:off x="6778625" y="4300538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3" name="Rectangle 109"/>
            <p:cNvSpPr>
              <a:spLocks noChangeArrowheads="1"/>
            </p:cNvSpPr>
            <p:nvPr/>
          </p:nvSpPr>
          <p:spPr bwMode="auto">
            <a:xfrm>
              <a:off x="70072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4" name="Rectangle 110"/>
            <p:cNvSpPr>
              <a:spLocks noChangeArrowheads="1"/>
            </p:cNvSpPr>
            <p:nvPr/>
          </p:nvSpPr>
          <p:spPr bwMode="auto">
            <a:xfrm>
              <a:off x="7693025" y="4300538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5" name="Rectangle 111"/>
            <p:cNvSpPr>
              <a:spLocks noChangeArrowheads="1"/>
            </p:cNvSpPr>
            <p:nvPr/>
          </p:nvSpPr>
          <p:spPr bwMode="auto">
            <a:xfrm>
              <a:off x="72358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6" name="Rectangle 112"/>
            <p:cNvSpPr>
              <a:spLocks noChangeArrowheads="1"/>
            </p:cNvSpPr>
            <p:nvPr/>
          </p:nvSpPr>
          <p:spPr bwMode="auto">
            <a:xfrm>
              <a:off x="74644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7" name="Line 113"/>
            <p:cNvSpPr>
              <a:spLocks noChangeShapeType="1"/>
            </p:cNvSpPr>
            <p:nvPr/>
          </p:nvSpPr>
          <p:spPr bwMode="auto">
            <a:xfrm>
              <a:off x="1905000" y="4148138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82" name="Line 118"/>
            <p:cNvSpPr>
              <a:spLocks noChangeShapeType="1"/>
            </p:cNvSpPr>
            <p:nvPr/>
          </p:nvSpPr>
          <p:spPr bwMode="auto">
            <a:xfrm>
              <a:off x="6858000" y="41481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45" name="Text Box 81"/>
            <p:cNvSpPr txBox="1">
              <a:spLocks noChangeArrowheads="1"/>
            </p:cNvSpPr>
            <p:nvPr/>
          </p:nvSpPr>
          <p:spPr bwMode="auto">
            <a:xfrm>
              <a:off x="6705600" y="4200525"/>
              <a:ext cx="377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676400" y="4648200"/>
            <a:ext cx="6324600" cy="587375"/>
            <a:chOff x="1676400" y="4648200"/>
            <a:chExt cx="6324600" cy="587375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1676400" y="46482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267389" name="Rectangle 125"/>
            <p:cNvSpPr>
              <a:spLocks noChangeArrowheads="1"/>
            </p:cNvSpPr>
            <p:nvPr/>
          </p:nvSpPr>
          <p:spPr bwMode="auto">
            <a:xfrm>
              <a:off x="2209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0" name="Rectangle 126"/>
            <p:cNvSpPr>
              <a:spLocks noChangeArrowheads="1"/>
            </p:cNvSpPr>
            <p:nvPr/>
          </p:nvSpPr>
          <p:spPr bwMode="auto">
            <a:xfrm>
              <a:off x="24384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1" name="Rectangle 127"/>
            <p:cNvSpPr>
              <a:spLocks noChangeArrowheads="1"/>
            </p:cNvSpPr>
            <p:nvPr/>
          </p:nvSpPr>
          <p:spPr bwMode="auto">
            <a:xfrm>
              <a:off x="2667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2" name="Rectangle 128"/>
            <p:cNvSpPr>
              <a:spLocks noChangeArrowheads="1"/>
            </p:cNvSpPr>
            <p:nvPr/>
          </p:nvSpPr>
          <p:spPr bwMode="auto">
            <a:xfrm>
              <a:off x="2895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3" name="Rectangle 129"/>
            <p:cNvSpPr>
              <a:spLocks noChangeArrowheads="1"/>
            </p:cNvSpPr>
            <p:nvPr/>
          </p:nvSpPr>
          <p:spPr bwMode="auto">
            <a:xfrm>
              <a:off x="3124200" y="4876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4" name="Rectangle 130"/>
            <p:cNvSpPr>
              <a:spLocks noChangeArrowheads="1"/>
            </p:cNvSpPr>
            <p:nvPr/>
          </p:nvSpPr>
          <p:spPr bwMode="auto">
            <a:xfrm>
              <a:off x="3352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5" name="Rectangle 131"/>
            <p:cNvSpPr>
              <a:spLocks noChangeArrowheads="1"/>
            </p:cNvSpPr>
            <p:nvPr/>
          </p:nvSpPr>
          <p:spPr bwMode="auto">
            <a:xfrm>
              <a:off x="35814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6" name="Rectangle 132"/>
            <p:cNvSpPr>
              <a:spLocks noChangeArrowheads="1"/>
            </p:cNvSpPr>
            <p:nvPr/>
          </p:nvSpPr>
          <p:spPr bwMode="auto">
            <a:xfrm>
              <a:off x="3810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7" name="Rectangle 133"/>
            <p:cNvSpPr>
              <a:spLocks noChangeArrowheads="1"/>
            </p:cNvSpPr>
            <p:nvPr/>
          </p:nvSpPr>
          <p:spPr bwMode="auto">
            <a:xfrm>
              <a:off x="4038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8" name="Rectangle 134"/>
            <p:cNvSpPr>
              <a:spLocks noChangeArrowheads="1"/>
            </p:cNvSpPr>
            <p:nvPr/>
          </p:nvSpPr>
          <p:spPr bwMode="auto">
            <a:xfrm>
              <a:off x="4724400" y="4876800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9" name="Rectangle 135"/>
            <p:cNvSpPr>
              <a:spLocks noChangeArrowheads="1"/>
            </p:cNvSpPr>
            <p:nvPr/>
          </p:nvSpPr>
          <p:spPr bwMode="auto">
            <a:xfrm>
              <a:off x="42672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0" name="Rectangle 136"/>
            <p:cNvSpPr>
              <a:spLocks noChangeArrowheads="1"/>
            </p:cNvSpPr>
            <p:nvPr/>
          </p:nvSpPr>
          <p:spPr bwMode="auto">
            <a:xfrm>
              <a:off x="4495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1" name="Rectangle 137"/>
            <p:cNvSpPr>
              <a:spLocks noChangeArrowheads="1"/>
            </p:cNvSpPr>
            <p:nvPr/>
          </p:nvSpPr>
          <p:spPr bwMode="auto">
            <a:xfrm>
              <a:off x="5410200" y="4876800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2" name="Rectangle 138"/>
            <p:cNvSpPr>
              <a:spLocks noChangeArrowheads="1"/>
            </p:cNvSpPr>
            <p:nvPr/>
          </p:nvSpPr>
          <p:spPr bwMode="auto">
            <a:xfrm>
              <a:off x="4953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3" name="Rectangle 139"/>
            <p:cNvSpPr>
              <a:spLocks noChangeArrowheads="1"/>
            </p:cNvSpPr>
            <p:nvPr/>
          </p:nvSpPr>
          <p:spPr bwMode="auto">
            <a:xfrm>
              <a:off x="5181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4" name="Rectangle 140"/>
            <p:cNvSpPr>
              <a:spLocks noChangeArrowheads="1"/>
            </p:cNvSpPr>
            <p:nvPr/>
          </p:nvSpPr>
          <p:spPr bwMode="auto">
            <a:xfrm>
              <a:off x="56356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5" name="Rectangle 141"/>
            <p:cNvSpPr>
              <a:spLocks noChangeArrowheads="1"/>
            </p:cNvSpPr>
            <p:nvPr/>
          </p:nvSpPr>
          <p:spPr bwMode="auto">
            <a:xfrm>
              <a:off x="58642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6" name="Rectangle 142"/>
            <p:cNvSpPr>
              <a:spLocks noChangeArrowheads="1"/>
            </p:cNvSpPr>
            <p:nvPr/>
          </p:nvSpPr>
          <p:spPr bwMode="auto">
            <a:xfrm>
              <a:off x="65500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7" name="Rectangle 143"/>
            <p:cNvSpPr>
              <a:spLocks noChangeArrowheads="1"/>
            </p:cNvSpPr>
            <p:nvPr/>
          </p:nvSpPr>
          <p:spPr bwMode="auto">
            <a:xfrm>
              <a:off x="60928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8" name="Rectangle 144"/>
            <p:cNvSpPr>
              <a:spLocks noChangeArrowheads="1"/>
            </p:cNvSpPr>
            <p:nvPr/>
          </p:nvSpPr>
          <p:spPr bwMode="auto">
            <a:xfrm>
              <a:off x="63214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9" name="Rectangle 145"/>
            <p:cNvSpPr>
              <a:spLocks noChangeArrowheads="1"/>
            </p:cNvSpPr>
            <p:nvPr/>
          </p:nvSpPr>
          <p:spPr bwMode="auto">
            <a:xfrm>
              <a:off x="67786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0" name="Rectangle 146"/>
            <p:cNvSpPr>
              <a:spLocks noChangeArrowheads="1"/>
            </p:cNvSpPr>
            <p:nvPr/>
          </p:nvSpPr>
          <p:spPr bwMode="auto">
            <a:xfrm>
              <a:off x="70072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1" name="Rectangle 147"/>
            <p:cNvSpPr>
              <a:spLocks noChangeArrowheads="1"/>
            </p:cNvSpPr>
            <p:nvPr/>
          </p:nvSpPr>
          <p:spPr bwMode="auto">
            <a:xfrm>
              <a:off x="7693025" y="48768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2" name="Rectangle 148"/>
            <p:cNvSpPr>
              <a:spLocks noChangeArrowheads="1"/>
            </p:cNvSpPr>
            <p:nvPr/>
          </p:nvSpPr>
          <p:spPr bwMode="auto">
            <a:xfrm>
              <a:off x="72358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3" name="Rectangle 149"/>
            <p:cNvSpPr>
              <a:spLocks noChangeArrowheads="1"/>
            </p:cNvSpPr>
            <p:nvPr/>
          </p:nvSpPr>
          <p:spPr bwMode="auto">
            <a:xfrm>
              <a:off x="74644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4" name="Line 150"/>
            <p:cNvSpPr>
              <a:spLocks noChangeShapeType="1"/>
            </p:cNvSpPr>
            <p:nvPr/>
          </p:nvSpPr>
          <p:spPr bwMode="auto">
            <a:xfrm>
              <a:off x="1905000" y="4724400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5" name="Line 151"/>
            <p:cNvSpPr>
              <a:spLocks noChangeShapeType="1"/>
            </p:cNvSpPr>
            <p:nvPr/>
          </p:nvSpPr>
          <p:spPr bwMode="auto">
            <a:xfrm>
              <a:off x="70866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7" name="Line 153"/>
            <p:cNvSpPr>
              <a:spLocks noChangeShapeType="1"/>
            </p:cNvSpPr>
            <p:nvPr/>
          </p:nvSpPr>
          <p:spPr bwMode="auto">
            <a:xfrm>
              <a:off x="73152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8" name="Line 154"/>
            <p:cNvSpPr>
              <a:spLocks noChangeShapeType="1"/>
            </p:cNvSpPr>
            <p:nvPr/>
          </p:nvSpPr>
          <p:spPr bwMode="auto">
            <a:xfrm>
              <a:off x="7543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9" name="Line 155"/>
            <p:cNvSpPr>
              <a:spLocks noChangeShapeType="1"/>
            </p:cNvSpPr>
            <p:nvPr/>
          </p:nvSpPr>
          <p:spPr bwMode="auto">
            <a:xfrm>
              <a:off x="77724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grpSp>
          <p:nvGrpSpPr>
            <p:cNvPr id="267420" name="Group 156"/>
            <p:cNvGrpSpPr>
              <a:grpSpLocks/>
            </p:cNvGrpSpPr>
            <p:nvPr/>
          </p:nvGrpSpPr>
          <p:grpSpPr bwMode="auto">
            <a:xfrm>
              <a:off x="6934200" y="4778375"/>
              <a:ext cx="1063625" cy="457200"/>
              <a:chOff x="4322" y="3360"/>
              <a:chExt cx="670" cy="288"/>
            </a:xfrm>
          </p:grpSpPr>
          <p:sp>
            <p:nvSpPr>
              <p:cNvPr id="267341" name="Text Box 77"/>
              <p:cNvSpPr txBox="1">
                <a:spLocks noChangeArrowheads="1"/>
              </p:cNvSpPr>
              <p:nvPr/>
            </p:nvSpPr>
            <p:spPr bwMode="auto">
              <a:xfrm>
                <a:off x="4322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2" name="Text Box 78"/>
              <p:cNvSpPr txBox="1">
                <a:spLocks noChangeArrowheads="1"/>
              </p:cNvSpPr>
              <p:nvPr/>
            </p:nvSpPr>
            <p:spPr bwMode="auto">
              <a:xfrm>
                <a:off x="4466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3" name="Text Box 79"/>
              <p:cNvSpPr txBox="1">
                <a:spLocks noChangeArrowheads="1"/>
              </p:cNvSpPr>
              <p:nvPr/>
            </p:nvSpPr>
            <p:spPr bwMode="auto">
              <a:xfrm>
                <a:off x="4610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4" name="Text Box 80"/>
              <p:cNvSpPr txBox="1">
                <a:spLocks noChangeArrowheads="1"/>
              </p:cNvSpPr>
              <p:nvPr/>
            </p:nvSpPr>
            <p:spPr bwMode="auto">
              <a:xfrm>
                <a:off x="4754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</p:grpSp>
      </p:grpSp>
      <p:grpSp>
        <p:nvGrpSpPr>
          <p:cNvPr id="267450" name="Group 186"/>
          <p:cNvGrpSpPr>
            <a:grpSpLocks/>
          </p:cNvGrpSpPr>
          <p:nvPr/>
        </p:nvGrpSpPr>
        <p:grpSpPr bwMode="auto">
          <a:xfrm>
            <a:off x="1028700" y="5183192"/>
            <a:ext cx="6892925" cy="646113"/>
            <a:chOff x="648" y="3265"/>
            <a:chExt cx="4342" cy="40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7421" name="Rectangle 157"/>
            <p:cNvSpPr>
              <a:spLocks noChangeArrowheads="1"/>
            </p:cNvSpPr>
            <p:nvPr/>
          </p:nvSpPr>
          <p:spPr bwMode="auto">
            <a:xfrm>
              <a:off x="139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2" name="Rectangle 158"/>
            <p:cNvSpPr>
              <a:spLocks noChangeArrowheads="1"/>
            </p:cNvSpPr>
            <p:nvPr/>
          </p:nvSpPr>
          <p:spPr bwMode="auto">
            <a:xfrm>
              <a:off x="1536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3" name="Rectangle 159"/>
            <p:cNvSpPr>
              <a:spLocks noChangeArrowheads="1"/>
            </p:cNvSpPr>
            <p:nvPr/>
          </p:nvSpPr>
          <p:spPr bwMode="auto">
            <a:xfrm>
              <a:off x="168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4" name="Rectangle 160"/>
            <p:cNvSpPr>
              <a:spLocks noChangeArrowheads="1"/>
            </p:cNvSpPr>
            <p:nvPr/>
          </p:nvSpPr>
          <p:spPr bwMode="auto">
            <a:xfrm>
              <a:off x="182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5" name="Rectangle 161"/>
            <p:cNvSpPr>
              <a:spLocks noChangeArrowheads="1"/>
            </p:cNvSpPr>
            <p:nvPr/>
          </p:nvSpPr>
          <p:spPr bwMode="auto">
            <a:xfrm>
              <a:off x="1968" y="3408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6" name="Rectangle 162"/>
            <p:cNvSpPr>
              <a:spLocks noChangeArrowheads="1"/>
            </p:cNvSpPr>
            <p:nvPr/>
          </p:nvSpPr>
          <p:spPr bwMode="auto">
            <a:xfrm>
              <a:off x="211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7" name="Rectangle 163"/>
            <p:cNvSpPr>
              <a:spLocks noChangeArrowheads="1"/>
            </p:cNvSpPr>
            <p:nvPr/>
          </p:nvSpPr>
          <p:spPr bwMode="auto">
            <a:xfrm>
              <a:off x="2256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8" name="Rectangle 164"/>
            <p:cNvSpPr>
              <a:spLocks noChangeArrowheads="1"/>
            </p:cNvSpPr>
            <p:nvPr/>
          </p:nvSpPr>
          <p:spPr bwMode="auto">
            <a:xfrm>
              <a:off x="240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9" name="Rectangle 165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0" name="Rectangle 166"/>
            <p:cNvSpPr>
              <a:spLocks noChangeArrowheads="1"/>
            </p:cNvSpPr>
            <p:nvPr/>
          </p:nvSpPr>
          <p:spPr bwMode="auto">
            <a:xfrm>
              <a:off x="2976" y="3408"/>
              <a:ext cx="144" cy="14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1" name="Rectangle 167"/>
            <p:cNvSpPr>
              <a:spLocks noChangeArrowheads="1"/>
            </p:cNvSpPr>
            <p:nvPr/>
          </p:nvSpPr>
          <p:spPr bwMode="auto">
            <a:xfrm>
              <a:off x="2688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2" name="Rectangle 168"/>
            <p:cNvSpPr>
              <a:spLocks noChangeArrowheads="1"/>
            </p:cNvSpPr>
            <p:nvPr/>
          </p:nvSpPr>
          <p:spPr bwMode="auto">
            <a:xfrm>
              <a:off x="283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3" name="Rectangle 169"/>
            <p:cNvSpPr>
              <a:spLocks noChangeArrowheads="1"/>
            </p:cNvSpPr>
            <p:nvPr/>
          </p:nvSpPr>
          <p:spPr bwMode="auto">
            <a:xfrm>
              <a:off x="3408" y="340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4" name="Rectangle 170"/>
            <p:cNvSpPr>
              <a:spLocks noChangeArrowheads="1"/>
            </p:cNvSpPr>
            <p:nvPr/>
          </p:nvSpPr>
          <p:spPr bwMode="auto">
            <a:xfrm>
              <a:off x="312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5" name="Rectangle 171"/>
            <p:cNvSpPr>
              <a:spLocks noChangeArrowheads="1"/>
            </p:cNvSpPr>
            <p:nvPr/>
          </p:nvSpPr>
          <p:spPr bwMode="auto">
            <a:xfrm>
              <a:off x="326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6" name="Rectangle 172"/>
            <p:cNvSpPr>
              <a:spLocks noChangeArrowheads="1"/>
            </p:cNvSpPr>
            <p:nvPr/>
          </p:nvSpPr>
          <p:spPr bwMode="auto">
            <a:xfrm>
              <a:off x="3550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7" name="Rectangle 173"/>
            <p:cNvSpPr>
              <a:spLocks noChangeArrowheads="1"/>
            </p:cNvSpPr>
            <p:nvPr/>
          </p:nvSpPr>
          <p:spPr bwMode="auto">
            <a:xfrm>
              <a:off x="3694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8" name="Rectangle 174"/>
            <p:cNvSpPr>
              <a:spLocks noChangeArrowheads="1"/>
            </p:cNvSpPr>
            <p:nvPr/>
          </p:nvSpPr>
          <p:spPr bwMode="auto">
            <a:xfrm>
              <a:off x="4126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9" name="Rectangle 175"/>
            <p:cNvSpPr>
              <a:spLocks noChangeArrowheads="1"/>
            </p:cNvSpPr>
            <p:nvPr/>
          </p:nvSpPr>
          <p:spPr bwMode="auto">
            <a:xfrm>
              <a:off x="3838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0" name="Rectangle 176"/>
            <p:cNvSpPr>
              <a:spLocks noChangeArrowheads="1"/>
            </p:cNvSpPr>
            <p:nvPr/>
          </p:nvSpPr>
          <p:spPr bwMode="auto">
            <a:xfrm>
              <a:off x="3982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1" name="Rectangle 177"/>
            <p:cNvSpPr>
              <a:spLocks noChangeArrowheads="1"/>
            </p:cNvSpPr>
            <p:nvPr/>
          </p:nvSpPr>
          <p:spPr bwMode="auto">
            <a:xfrm>
              <a:off x="4270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2" name="Rectangle 178"/>
            <p:cNvSpPr>
              <a:spLocks noChangeArrowheads="1"/>
            </p:cNvSpPr>
            <p:nvPr/>
          </p:nvSpPr>
          <p:spPr bwMode="auto">
            <a:xfrm>
              <a:off x="4414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3" name="Rectangle 179"/>
            <p:cNvSpPr>
              <a:spLocks noChangeArrowheads="1"/>
            </p:cNvSpPr>
            <p:nvPr/>
          </p:nvSpPr>
          <p:spPr bwMode="auto">
            <a:xfrm>
              <a:off x="4846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4" name="Rectangle 180"/>
            <p:cNvSpPr>
              <a:spLocks noChangeArrowheads="1"/>
            </p:cNvSpPr>
            <p:nvPr/>
          </p:nvSpPr>
          <p:spPr bwMode="auto">
            <a:xfrm>
              <a:off x="4558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5" name="Rectangle 181"/>
            <p:cNvSpPr>
              <a:spLocks noChangeArrowheads="1"/>
            </p:cNvSpPr>
            <p:nvPr/>
          </p:nvSpPr>
          <p:spPr bwMode="auto">
            <a:xfrm>
              <a:off x="4702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6" name="Text Box 182"/>
            <p:cNvSpPr txBox="1">
              <a:spLocks noChangeArrowheads="1"/>
            </p:cNvSpPr>
            <p:nvPr/>
          </p:nvSpPr>
          <p:spPr bwMode="auto">
            <a:xfrm>
              <a:off x="648" y="3265"/>
              <a:ext cx="6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Resume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Dispatch</a:t>
              </a: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fetch and decode while squashing in back-end</a:t>
            </a:r>
          </a:p>
        </p:txBody>
      </p:sp>
    </p:spTree>
    <p:extLst>
      <p:ext uri="{BB962C8B-B14F-4D97-AF65-F5344CB8AC3E}">
        <p14:creationId xmlns:p14="http://schemas.microsoft.com/office/powerpoint/2010/main" val="31676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Speculation Recovery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1295400" y="1902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1256" name="Group 24"/>
          <p:cNvGrpSpPr>
            <a:grpSpLocks/>
          </p:cNvGrpSpPr>
          <p:nvPr/>
        </p:nvGrpSpPr>
        <p:grpSpPr bwMode="auto">
          <a:xfrm>
            <a:off x="1295400" y="2055375"/>
            <a:ext cx="533400" cy="609600"/>
            <a:chOff x="816" y="1392"/>
            <a:chExt cx="336" cy="38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1237" name="Rectangle 5"/>
            <p:cNvSpPr>
              <a:spLocks noChangeArrowheads="1"/>
            </p:cNvSpPr>
            <p:nvPr/>
          </p:nvSpPr>
          <p:spPr bwMode="auto">
            <a:xfrm>
              <a:off x="816" y="139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38" name="Rectangle 6"/>
            <p:cNvSpPr>
              <a:spLocks noChangeArrowheads="1"/>
            </p:cNvSpPr>
            <p:nvPr/>
          </p:nvSpPr>
          <p:spPr bwMode="auto">
            <a:xfrm>
              <a:off x="816" y="1488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39" name="Rectangle 7"/>
            <p:cNvSpPr>
              <a:spLocks noChangeArrowheads="1"/>
            </p:cNvSpPr>
            <p:nvPr/>
          </p:nvSpPr>
          <p:spPr bwMode="auto">
            <a:xfrm>
              <a:off x="816" y="158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40" name="Rectangle 8"/>
            <p:cNvSpPr>
              <a:spLocks noChangeArrowheads="1"/>
            </p:cNvSpPr>
            <p:nvPr/>
          </p:nvSpPr>
          <p:spPr bwMode="auto">
            <a:xfrm>
              <a:off x="816" y="168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1295400" y="2664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2" name="Rectangle 10"/>
          <p:cNvSpPr>
            <a:spLocks noChangeArrowheads="1"/>
          </p:cNvSpPr>
          <p:nvPr/>
        </p:nvSpPr>
        <p:spPr bwMode="auto">
          <a:xfrm>
            <a:off x="1295400" y="2817375"/>
            <a:ext cx="533400" cy="152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1243" name="Rectangle 11"/>
          <p:cNvSpPr>
            <a:spLocks noChangeArrowheads="1"/>
          </p:cNvSpPr>
          <p:nvPr/>
        </p:nvSpPr>
        <p:spPr bwMode="auto">
          <a:xfrm>
            <a:off x="1295400" y="29697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4" name="Rectangle 12"/>
          <p:cNvSpPr>
            <a:spLocks noChangeArrowheads="1"/>
          </p:cNvSpPr>
          <p:nvPr/>
        </p:nvSpPr>
        <p:spPr bwMode="auto">
          <a:xfrm>
            <a:off x="1295400" y="31221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5" name="Rectangle 13"/>
          <p:cNvSpPr>
            <a:spLocks noChangeArrowheads="1"/>
          </p:cNvSpPr>
          <p:nvPr/>
        </p:nvSpPr>
        <p:spPr bwMode="auto">
          <a:xfrm>
            <a:off x="1295400" y="32745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6" name="Rectangle 14"/>
          <p:cNvSpPr>
            <a:spLocks noChangeArrowheads="1"/>
          </p:cNvSpPr>
          <p:nvPr/>
        </p:nvSpPr>
        <p:spPr bwMode="auto">
          <a:xfrm>
            <a:off x="1295400" y="3426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7" name="Rectangle 15"/>
          <p:cNvSpPr>
            <a:spLocks noChangeArrowheads="1"/>
          </p:cNvSpPr>
          <p:nvPr/>
        </p:nvSpPr>
        <p:spPr bwMode="auto">
          <a:xfrm>
            <a:off x="1295400" y="35793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8" name="Rectangle 16"/>
          <p:cNvSpPr>
            <a:spLocks noChangeArrowheads="1"/>
          </p:cNvSpPr>
          <p:nvPr/>
        </p:nvSpPr>
        <p:spPr bwMode="auto">
          <a:xfrm>
            <a:off x="1295400" y="37317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1295400" y="38841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50" name="Rectangle 18"/>
          <p:cNvSpPr>
            <a:spLocks noChangeArrowheads="1"/>
          </p:cNvSpPr>
          <p:nvPr/>
        </p:nvSpPr>
        <p:spPr bwMode="auto">
          <a:xfrm>
            <a:off x="2971800" y="1902975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1251" name="AutoShape 19"/>
          <p:cNvCxnSpPr>
            <a:cxnSpLocks noChangeShapeType="1"/>
            <a:stCxn id="351236" idx="3"/>
            <a:endCxn id="351250" idx="1"/>
          </p:cNvCxnSpPr>
          <p:nvPr/>
        </p:nvCxnSpPr>
        <p:spPr bwMode="auto">
          <a:xfrm>
            <a:off x="1828800" y="1979175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52" name="Rectangle 20"/>
          <p:cNvSpPr>
            <a:spLocks noChangeArrowheads="1"/>
          </p:cNvSpPr>
          <p:nvPr/>
        </p:nvSpPr>
        <p:spPr bwMode="auto">
          <a:xfrm>
            <a:off x="2971800" y="2893575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1253" name="AutoShape 21"/>
          <p:cNvCxnSpPr>
            <a:cxnSpLocks noChangeShapeType="1"/>
            <a:stCxn id="351240" idx="3"/>
            <a:endCxn id="351252" idx="1"/>
          </p:cNvCxnSpPr>
          <p:nvPr/>
        </p:nvCxnSpPr>
        <p:spPr bwMode="auto">
          <a:xfrm>
            <a:off x="1828800" y="2588775"/>
            <a:ext cx="11430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3810000" y="1943100"/>
            <a:ext cx="3653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 state corresponds to state prior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to oldest non-committed instruction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3810000" y="2971800"/>
            <a:ext cx="441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As instructions are processed, the RAT corresponds to the register mapping after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the most recently renamed instruction</a:t>
            </a:r>
          </a:p>
        </p:txBody>
      </p:sp>
      <p:cxnSp>
        <p:nvCxnSpPr>
          <p:cNvPr id="351258" name="AutoShape 26"/>
          <p:cNvCxnSpPr>
            <a:cxnSpLocks noChangeShapeType="1"/>
            <a:stCxn id="351242" idx="3"/>
            <a:endCxn id="351252" idx="1"/>
          </p:cNvCxnSpPr>
          <p:nvPr/>
        </p:nvCxnSpPr>
        <p:spPr bwMode="auto">
          <a:xfrm>
            <a:off x="1828800" y="2893575"/>
            <a:ext cx="1143000" cy="419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60" name="AutoShape 28"/>
          <p:cNvCxnSpPr>
            <a:cxnSpLocks noChangeShapeType="1"/>
            <a:stCxn id="351245" idx="3"/>
            <a:endCxn id="351252" idx="1"/>
          </p:cNvCxnSpPr>
          <p:nvPr/>
        </p:nvCxnSpPr>
        <p:spPr bwMode="auto">
          <a:xfrm flipV="1">
            <a:off x="1828800" y="3312675"/>
            <a:ext cx="1143000" cy="38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62" name="AutoShape 30"/>
          <p:cNvCxnSpPr>
            <a:cxnSpLocks noChangeShapeType="1"/>
            <a:stCxn id="351249" idx="3"/>
            <a:endCxn id="351252" idx="1"/>
          </p:cNvCxnSpPr>
          <p:nvPr/>
        </p:nvCxnSpPr>
        <p:spPr bwMode="auto">
          <a:xfrm flipV="1">
            <a:off x="1828800" y="3312675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3810000" y="4038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On a branch misprediction, wrong-path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instructions are flushed from the machine</a:t>
            </a: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1344613" y="3779748"/>
            <a:ext cx="420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Gill Sans MT" pitchFamily="34" charset="0"/>
              </a:rPr>
              <a:t>?!?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RAT left in invalid state</a:t>
            </a:r>
          </a:p>
        </p:txBody>
      </p:sp>
    </p:spTree>
    <p:extLst>
      <p:ext uri="{BB962C8B-B14F-4D97-AF65-F5344CB8AC3E}">
        <p14:creationId xmlns:p14="http://schemas.microsoft.com/office/powerpoint/2010/main" val="32581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5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51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5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51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51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1" grpId="0" animBg="1"/>
      <p:bldP spid="351242" grpId="0" animBg="1"/>
      <p:bldP spid="351242" grpId="1" animBg="1"/>
      <p:bldP spid="351243" grpId="0" animBg="1"/>
      <p:bldP spid="351243" grpId="1" animBg="1"/>
      <p:bldP spid="351244" grpId="0" animBg="1"/>
      <p:bldP spid="351244" grpId="1" animBg="1"/>
      <p:bldP spid="351245" grpId="0" animBg="1"/>
      <p:bldP spid="351245" grpId="1" animBg="1"/>
      <p:bldP spid="351246" grpId="0" animBg="1"/>
      <p:bldP spid="351246" grpId="1" animBg="1"/>
      <p:bldP spid="351247" grpId="0" animBg="1"/>
      <p:bldP spid="351247" grpId="1" animBg="1"/>
      <p:bldP spid="351248" grpId="0" animBg="1"/>
      <p:bldP spid="351248" grpId="1" animBg="1"/>
      <p:bldP spid="351249" grpId="0" animBg="1"/>
      <p:bldP spid="351249" grpId="1" animBg="1"/>
      <p:bldP spid="351252" grpId="0" animBg="1"/>
      <p:bldP spid="351255" grpId="0"/>
      <p:bldP spid="351263" grpId="0"/>
      <p:bldP spid="351264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Problem with Precise State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/>
          <a:lstStyle/>
          <a:p>
            <a:r>
              <a:rPr lang="en-US" dirty="0"/>
              <a:t>Problem: </a:t>
            </a:r>
            <a:r>
              <a:rPr lang="en-US" dirty="0" err="1"/>
              <a:t>writeback</a:t>
            </a:r>
            <a:r>
              <a:rPr lang="en-US" dirty="0"/>
              <a:t> combines two functions</a:t>
            </a:r>
          </a:p>
          <a:p>
            <a:pPr lvl="1"/>
            <a:r>
              <a:rPr lang="en-US" dirty="0"/>
              <a:t>Forward values to younger </a:t>
            </a:r>
            <a:r>
              <a:rPr lang="en-US" dirty="0" err="1"/>
              <a:t>insns</a:t>
            </a:r>
            <a:r>
              <a:rPr lang="en-US" dirty="0"/>
              <a:t>.: out-of-order is OK</a:t>
            </a:r>
          </a:p>
          <a:p>
            <a:pPr lvl="1"/>
            <a:r>
              <a:rPr lang="en-US" dirty="0"/>
              <a:t>Write values to registers: needs to be in order</a:t>
            </a:r>
          </a:p>
          <a:p>
            <a:r>
              <a:rPr lang="en-US" dirty="0"/>
              <a:t>Similar solution as for </a:t>
            </a:r>
            <a:r>
              <a:rPr lang="en-US" dirty="0" err="1"/>
              <a:t>OoO</a:t>
            </a:r>
            <a:r>
              <a:rPr lang="en-US" dirty="0"/>
              <a:t> decode</a:t>
            </a:r>
          </a:p>
          <a:p>
            <a:pPr lvl="1"/>
            <a:r>
              <a:rPr lang="en-US" dirty="0"/>
              <a:t>Split </a:t>
            </a:r>
            <a:r>
              <a:rPr lang="en-US" dirty="0" err="1"/>
              <a:t>writeback</a:t>
            </a:r>
            <a:r>
              <a:rPr lang="en-US" dirty="0"/>
              <a:t> into two stages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2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528 w 672"/>
              <a:gd name="T1" fmla="*/ 576 h 576"/>
              <a:gd name="T2" fmla="*/ 672 w 672"/>
              <a:gd name="T3" fmla="*/ 576 h 576"/>
              <a:gd name="T4" fmla="*/ 672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insn buffer</a:t>
            </a:r>
          </a:p>
        </p:txBody>
      </p:sp>
      <p:sp>
        <p:nvSpPr>
          <p:cNvPr id="22582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83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393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Solution 1: </a:t>
            </a:r>
            <a:r>
              <a:rPr lang="en-US" dirty="0"/>
              <a:t>Stall and Drain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295400" y="1903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1295400" y="2055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1295400" y="2208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1295400" y="2360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1295400" y="25130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1295400" y="2665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1295400" y="2817813"/>
            <a:ext cx="533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3299" name="Rectangle 19"/>
          <p:cNvSpPr>
            <a:spLocks noChangeArrowheads="1"/>
          </p:cNvSpPr>
          <p:nvPr/>
        </p:nvSpPr>
        <p:spPr bwMode="auto">
          <a:xfrm>
            <a:off x="2971800" y="19034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3300" name="AutoShape 20"/>
          <p:cNvCxnSpPr>
            <a:cxnSpLocks noChangeShapeType="1"/>
            <a:stCxn id="353284" idx="3"/>
            <a:endCxn id="353299" idx="1"/>
          </p:cNvCxnSpPr>
          <p:nvPr/>
        </p:nvCxnSpPr>
        <p:spPr bwMode="auto">
          <a:xfrm>
            <a:off x="1828800" y="1979613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01" name="Rectangle 21"/>
          <p:cNvSpPr>
            <a:spLocks noChangeArrowheads="1"/>
          </p:cNvSpPr>
          <p:nvPr/>
        </p:nvSpPr>
        <p:spPr bwMode="auto">
          <a:xfrm>
            <a:off x="2971800" y="28940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3305" name="AutoShape 25"/>
          <p:cNvCxnSpPr>
            <a:cxnSpLocks noChangeShapeType="1"/>
            <a:endCxn id="353301" idx="1"/>
          </p:cNvCxnSpPr>
          <p:nvPr/>
        </p:nvCxnSpPr>
        <p:spPr bwMode="auto">
          <a:xfrm flipV="1">
            <a:off x="1828800" y="33131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1344613" y="3806825"/>
            <a:ext cx="420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Gill Sans MT" pitchFamily="34" charset="0"/>
              </a:rPr>
              <a:t>?!?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1905000" y="5105400"/>
            <a:ext cx="328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Correct path instructions from fetch;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can’t rename because RAT is wrong</a:t>
            </a:r>
          </a:p>
        </p:txBody>
      </p:sp>
      <p:sp>
        <p:nvSpPr>
          <p:cNvPr id="353313" name="Freeform 33"/>
          <p:cNvSpPr>
            <a:spLocks/>
          </p:cNvSpPr>
          <p:nvPr/>
        </p:nvSpPr>
        <p:spPr bwMode="auto">
          <a:xfrm>
            <a:off x="1028700" y="3275013"/>
            <a:ext cx="495300" cy="1371600"/>
          </a:xfrm>
          <a:custGeom>
            <a:avLst/>
            <a:gdLst/>
            <a:ahLst/>
            <a:cxnLst>
              <a:cxn ang="0">
                <a:pos x="312" y="960"/>
              </a:cxn>
              <a:cxn ang="0">
                <a:pos x="216" y="816"/>
              </a:cxn>
              <a:cxn ang="0">
                <a:pos x="72" y="720"/>
              </a:cxn>
              <a:cxn ang="0">
                <a:pos x="24" y="288"/>
              </a:cxn>
              <a:cxn ang="0">
                <a:pos x="216" y="0"/>
              </a:cxn>
            </a:cxnLst>
            <a:rect l="0" t="0" r="r" b="b"/>
            <a:pathLst>
              <a:path w="312" h="960">
                <a:moveTo>
                  <a:pt x="312" y="960"/>
                </a:moveTo>
                <a:cubicBezTo>
                  <a:pt x="284" y="908"/>
                  <a:pt x="256" y="856"/>
                  <a:pt x="216" y="816"/>
                </a:cubicBezTo>
                <a:cubicBezTo>
                  <a:pt x="176" y="776"/>
                  <a:pt x="104" y="808"/>
                  <a:pt x="72" y="720"/>
                </a:cubicBezTo>
                <a:cubicBezTo>
                  <a:pt x="40" y="632"/>
                  <a:pt x="0" y="408"/>
                  <a:pt x="24" y="288"/>
                </a:cubicBezTo>
                <a:cubicBezTo>
                  <a:pt x="48" y="168"/>
                  <a:pt x="132" y="84"/>
                  <a:pt x="2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3323" name="Group 43"/>
          <p:cNvGrpSpPr>
            <a:grpSpLocks/>
          </p:cNvGrpSpPr>
          <p:nvPr/>
        </p:nvGrpSpPr>
        <p:grpSpPr bwMode="auto">
          <a:xfrm>
            <a:off x="1295400" y="4646613"/>
            <a:ext cx="533400" cy="609600"/>
            <a:chOff x="816" y="3024"/>
            <a:chExt cx="336" cy="384"/>
          </a:xfrm>
        </p:grpSpPr>
        <p:sp>
          <p:nvSpPr>
            <p:cNvPr id="353308" name="Rectangle 28"/>
            <p:cNvSpPr>
              <a:spLocks noChangeArrowheads="1"/>
            </p:cNvSpPr>
            <p:nvPr/>
          </p:nvSpPr>
          <p:spPr bwMode="auto">
            <a:xfrm>
              <a:off x="816" y="302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foo</a:t>
              </a:r>
            </a:p>
          </p:txBody>
        </p:sp>
        <p:sp>
          <p:nvSpPr>
            <p:cNvPr id="353309" name="Rectangle 29"/>
            <p:cNvSpPr>
              <a:spLocks noChangeArrowheads="1"/>
            </p:cNvSpPr>
            <p:nvPr/>
          </p:nvSpPr>
          <p:spPr bwMode="auto">
            <a:xfrm>
              <a:off x="816" y="312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3310" name="Rectangle 30"/>
            <p:cNvSpPr>
              <a:spLocks noChangeArrowheads="1"/>
            </p:cNvSpPr>
            <p:nvPr/>
          </p:nvSpPr>
          <p:spPr bwMode="auto">
            <a:xfrm>
              <a:off x="816" y="3216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3311" name="Rectangle 31"/>
            <p:cNvSpPr>
              <a:spLocks noChangeArrowheads="1"/>
            </p:cNvSpPr>
            <p:nvPr/>
          </p:nvSpPr>
          <p:spPr bwMode="auto">
            <a:xfrm>
              <a:off x="816" y="331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1312863" y="3124200"/>
            <a:ext cx="34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X</a:t>
            </a:r>
          </a:p>
        </p:txBody>
      </p:sp>
      <p:cxnSp>
        <p:nvCxnSpPr>
          <p:cNvPr id="353315" name="AutoShape 35"/>
          <p:cNvCxnSpPr>
            <a:cxnSpLocks noChangeShapeType="1"/>
            <a:stCxn id="353289" idx="3"/>
            <a:endCxn id="353299" idx="1"/>
          </p:cNvCxnSpPr>
          <p:nvPr/>
        </p:nvCxnSpPr>
        <p:spPr bwMode="auto">
          <a:xfrm flipV="1">
            <a:off x="1828800" y="2322513"/>
            <a:ext cx="11430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16" name="Rectangle 36"/>
          <p:cNvSpPr>
            <a:spLocks noChangeArrowheads="1"/>
          </p:cNvSpPr>
          <p:nvPr/>
        </p:nvSpPr>
        <p:spPr bwMode="auto">
          <a:xfrm>
            <a:off x="1752600" y="28940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3317" name="AutoShape 37"/>
          <p:cNvCxnSpPr>
            <a:cxnSpLocks noChangeShapeType="1"/>
            <a:stCxn id="353316" idx="3"/>
            <a:endCxn id="353299" idx="1"/>
          </p:cNvCxnSpPr>
          <p:nvPr/>
        </p:nvCxnSpPr>
        <p:spPr bwMode="auto">
          <a:xfrm flipV="1">
            <a:off x="1828800" y="23225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4175125" y="2817813"/>
            <a:ext cx="34783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 now corresponds to the state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right before the next instruction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be renamed (foo)</a:t>
            </a: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4191000" y="1828800"/>
            <a:ext cx="36188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Allow all instructions to execute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commit;  ARF corresponds to last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Gill Sans MT" pitchFamily="34" charset="0"/>
              </a:rPr>
              <a:t>comitted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 instruction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4191000" y="3732213"/>
            <a:ext cx="3080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Reset RAT so that all mappings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refer to the ARF</a:t>
            </a:r>
          </a:p>
        </p:txBody>
      </p:sp>
      <p:cxnSp>
        <p:nvCxnSpPr>
          <p:cNvPr id="353321" name="AutoShape 41"/>
          <p:cNvCxnSpPr>
            <a:cxnSpLocks noChangeShapeType="1"/>
            <a:stCxn id="353301" idx="3"/>
            <a:endCxn id="353299" idx="3"/>
          </p:cNvCxnSpPr>
          <p:nvPr/>
        </p:nvCxnSpPr>
        <p:spPr bwMode="auto">
          <a:xfrm flipV="1">
            <a:off x="3581400" y="2322513"/>
            <a:ext cx="1588" cy="990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4191000" y="4387850"/>
            <a:ext cx="3495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Resume renaming the new correct-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path instructions from fetch</a:t>
            </a:r>
          </a:p>
        </p:txBody>
      </p:sp>
      <p:sp>
        <p:nvSpPr>
          <p:cNvPr id="353325" name="Rectangle 45"/>
          <p:cNvSpPr>
            <a:spLocks noChangeArrowheads="1"/>
          </p:cNvSpPr>
          <p:nvPr/>
        </p:nvSpPr>
        <p:spPr bwMode="auto">
          <a:xfrm>
            <a:off x="1752600" y="34274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3326" name="AutoShape 46"/>
          <p:cNvCxnSpPr>
            <a:cxnSpLocks noChangeShapeType="1"/>
            <a:stCxn id="353325" idx="3"/>
            <a:endCxn id="353301" idx="1"/>
          </p:cNvCxnSpPr>
          <p:nvPr/>
        </p:nvCxnSpPr>
        <p:spPr bwMode="auto">
          <a:xfrm flipV="1">
            <a:off x="1828800" y="3313113"/>
            <a:ext cx="11430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Simple to build, but low performance</a:t>
            </a:r>
          </a:p>
        </p:txBody>
      </p:sp>
    </p:spTree>
    <p:extLst>
      <p:ext uri="{BB962C8B-B14F-4D97-AF65-F5344CB8AC3E}">
        <p14:creationId xmlns:p14="http://schemas.microsoft.com/office/powerpoint/2010/main" val="36613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3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53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53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3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1832E-6 L -3.33333E-6 -0.244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5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4" grpId="0" animBg="1"/>
      <p:bldP spid="353286" grpId="0" animBg="1"/>
      <p:bldP spid="353287" grpId="0" animBg="1"/>
      <p:bldP spid="353288" grpId="0" animBg="1"/>
      <p:bldP spid="353289" grpId="0" animBg="1"/>
      <p:bldP spid="353290" grpId="0" animBg="1"/>
      <p:bldP spid="353291" grpId="0" animBg="1"/>
      <p:bldP spid="353306" grpId="0"/>
      <p:bldP spid="353312" grpId="0"/>
      <p:bldP spid="353313" grpId="0" animBg="1"/>
      <p:bldP spid="353314" grpId="0"/>
      <p:bldP spid="353318" grpId="0"/>
      <p:bldP spid="353319" grpId="0"/>
      <p:bldP spid="353320" grpId="0"/>
      <p:bldP spid="353324" grpId="0"/>
      <p:bldP spid="3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</a:t>
            </a:r>
            <a:r>
              <a:rPr lang="en-US" dirty="0" err="1"/>
              <a:t>Checkpointing</a:t>
            </a:r>
            <a:r>
              <a:rPr lang="en-US" dirty="0"/>
              <a:t> (1/2)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1295400" y="1903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1295400" y="2055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1295400" y="2208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1295400" y="2360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1295400" y="2513013"/>
            <a:ext cx="533400" cy="152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2" name="Rectangle 10"/>
          <p:cNvSpPr>
            <a:spLocks noChangeArrowheads="1"/>
          </p:cNvSpPr>
          <p:nvPr/>
        </p:nvSpPr>
        <p:spPr bwMode="auto">
          <a:xfrm>
            <a:off x="1295400" y="2665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1295400" y="2817813"/>
            <a:ext cx="533400" cy="152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1295400" y="2970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1295400" y="3122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6" name="Rectangle 14"/>
          <p:cNvSpPr>
            <a:spLocks noChangeArrowheads="1"/>
          </p:cNvSpPr>
          <p:nvPr/>
        </p:nvSpPr>
        <p:spPr bwMode="auto">
          <a:xfrm>
            <a:off x="1295400" y="3275013"/>
            <a:ext cx="533400" cy="152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7" name="Rectangle 15"/>
          <p:cNvSpPr>
            <a:spLocks noChangeArrowheads="1"/>
          </p:cNvSpPr>
          <p:nvPr/>
        </p:nvSpPr>
        <p:spPr bwMode="auto">
          <a:xfrm>
            <a:off x="1295400" y="3427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1295400" y="3579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9" name="Rectangle 17"/>
          <p:cNvSpPr>
            <a:spLocks noChangeArrowheads="1"/>
          </p:cNvSpPr>
          <p:nvPr/>
        </p:nvSpPr>
        <p:spPr bwMode="auto">
          <a:xfrm>
            <a:off x="1295400" y="3732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70" name="Rectangle 18"/>
          <p:cNvSpPr>
            <a:spLocks noChangeArrowheads="1"/>
          </p:cNvSpPr>
          <p:nvPr/>
        </p:nvSpPr>
        <p:spPr bwMode="auto">
          <a:xfrm>
            <a:off x="1295400" y="3884613"/>
            <a:ext cx="533400" cy="152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  <a:latin typeface="Gill Sans MT" pitchFamily="34" charset="0"/>
              </a:rPr>
              <a:t>br</a:t>
            </a: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71" name="Rectangle 19"/>
          <p:cNvSpPr>
            <a:spLocks noChangeArrowheads="1"/>
          </p:cNvSpPr>
          <p:nvPr/>
        </p:nvSpPr>
        <p:spPr bwMode="auto">
          <a:xfrm>
            <a:off x="2971800" y="19034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6372" name="AutoShape 20"/>
          <p:cNvCxnSpPr>
            <a:cxnSpLocks noChangeShapeType="1"/>
            <a:stCxn id="356356" idx="3"/>
            <a:endCxn id="356371" idx="1"/>
          </p:cNvCxnSpPr>
          <p:nvPr/>
        </p:nvCxnSpPr>
        <p:spPr bwMode="auto">
          <a:xfrm>
            <a:off x="1828800" y="1979613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6373" name="Rectangle 21"/>
          <p:cNvSpPr>
            <a:spLocks noChangeArrowheads="1"/>
          </p:cNvSpPr>
          <p:nvPr/>
        </p:nvSpPr>
        <p:spPr bwMode="auto">
          <a:xfrm>
            <a:off x="2971800" y="28940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6374" name="AutoShape 22"/>
          <p:cNvCxnSpPr>
            <a:cxnSpLocks noChangeShapeType="1"/>
            <a:stCxn id="356361" idx="3"/>
            <a:endCxn id="356373" idx="1"/>
          </p:cNvCxnSpPr>
          <p:nvPr/>
        </p:nvCxnSpPr>
        <p:spPr bwMode="auto">
          <a:xfrm>
            <a:off x="1828800" y="2589213"/>
            <a:ext cx="11430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5" name="AutoShape 23"/>
          <p:cNvCxnSpPr>
            <a:cxnSpLocks noChangeShapeType="1"/>
            <a:stCxn id="356363" idx="3"/>
            <a:endCxn id="356373" idx="1"/>
          </p:cNvCxnSpPr>
          <p:nvPr/>
        </p:nvCxnSpPr>
        <p:spPr bwMode="auto">
          <a:xfrm>
            <a:off x="1828800" y="2894013"/>
            <a:ext cx="1143000" cy="419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6" name="AutoShape 24"/>
          <p:cNvCxnSpPr>
            <a:cxnSpLocks noChangeShapeType="1"/>
            <a:stCxn id="356366" idx="3"/>
            <a:endCxn id="356373" idx="1"/>
          </p:cNvCxnSpPr>
          <p:nvPr/>
        </p:nvCxnSpPr>
        <p:spPr bwMode="auto">
          <a:xfrm flipV="1">
            <a:off x="1828800" y="3313113"/>
            <a:ext cx="1143000" cy="38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7" name="AutoShape 25"/>
          <p:cNvCxnSpPr>
            <a:cxnSpLocks noChangeShapeType="1"/>
            <a:stCxn id="356370" idx="3"/>
            <a:endCxn id="356373" idx="1"/>
          </p:cNvCxnSpPr>
          <p:nvPr/>
        </p:nvCxnSpPr>
        <p:spPr bwMode="auto">
          <a:xfrm flipV="1">
            <a:off x="1828800" y="33131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9" name="AutoShape 27"/>
          <p:cNvCxnSpPr>
            <a:cxnSpLocks noChangeShapeType="1"/>
            <a:stCxn id="356356" idx="3"/>
            <a:endCxn id="356373" idx="1"/>
          </p:cNvCxnSpPr>
          <p:nvPr/>
        </p:nvCxnSpPr>
        <p:spPr bwMode="auto">
          <a:xfrm>
            <a:off x="1828800" y="1979613"/>
            <a:ext cx="1143000" cy="1333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6380" name="Text Box 28"/>
          <p:cNvSpPr txBox="1">
            <a:spLocks noChangeArrowheads="1"/>
          </p:cNvSpPr>
          <p:nvPr/>
        </p:nvSpPr>
        <p:spPr bwMode="auto">
          <a:xfrm>
            <a:off x="3886200" y="1828800"/>
            <a:ext cx="3839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At each branch, make a copy of the RAT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(register mapping at the time of the branch)</a:t>
            </a:r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4648200" y="2894013"/>
            <a:ext cx="60960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2" name="AutoShape 30"/>
          <p:cNvSpPr>
            <a:spLocks noChangeArrowheads="1"/>
          </p:cNvSpPr>
          <p:nvPr/>
        </p:nvSpPr>
        <p:spPr bwMode="auto">
          <a:xfrm>
            <a:off x="3962400" y="31988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4800600" y="3046413"/>
            <a:ext cx="609600" cy="838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4953000" y="3198813"/>
            <a:ext cx="609600" cy="838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5105400" y="3351213"/>
            <a:ext cx="609600" cy="838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6" name="Text Box 34"/>
          <p:cNvSpPr txBox="1">
            <a:spLocks noChangeArrowheads="1"/>
          </p:cNvSpPr>
          <p:nvPr/>
        </p:nvSpPr>
        <p:spPr bwMode="auto">
          <a:xfrm>
            <a:off x="2590800" y="4207252"/>
            <a:ext cx="18332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On a misprediction:</a:t>
            </a:r>
          </a:p>
        </p:txBody>
      </p:sp>
      <p:pic>
        <p:nvPicPr>
          <p:cNvPr id="356387" name="Picture 35" descr="MPj022761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339728"/>
            <a:ext cx="1600200" cy="1054100"/>
          </a:xfrm>
          <a:prstGeom prst="rect">
            <a:avLst/>
          </a:prstGeom>
          <a:noFill/>
        </p:spPr>
      </p:pic>
      <p:sp>
        <p:nvSpPr>
          <p:cNvPr id="356388" name="Text Box 36"/>
          <p:cNvSpPr txBox="1">
            <a:spLocks noChangeArrowheads="1"/>
          </p:cNvSpPr>
          <p:nvPr/>
        </p:nvSpPr>
        <p:spPr bwMode="auto">
          <a:xfrm>
            <a:off x="6781800" y="2780928"/>
            <a:ext cx="11512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Checkpoint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Free Pool</a:t>
            </a:r>
          </a:p>
        </p:txBody>
      </p:sp>
      <p:sp>
        <p:nvSpPr>
          <p:cNvPr id="356389" name="Text Box 37"/>
          <p:cNvSpPr txBox="1">
            <a:spLocks noChangeArrowheads="1"/>
          </p:cNvSpPr>
          <p:nvPr/>
        </p:nvSpPr>
        <p:spPr bwMode="auto">
          <a:xfrm>
            <a:off x="2606675" y="4496177"/>
            <a:ext cx="280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1. flush wrong-path instructions</a:t>
            </a:r>
          </a:p>
        </p:txBody>
      </p:sp>
      <p:sp>
        <p:nvSpPr>
          <p:cNvPr id="356390" name="Text Box 38"/>
          <p:cNvSpPr txBox="1">
            <a:spLocks noChangeArrowheads="1"/>
          </p:cNvSpPr>
          <p:nvPr/>
        </p:nvSpPr>
        <p:spPr bwMode="auto">
          <a:xfrm>
            <a:off x="2606675" y="4800977"/>
            <a:ext cx="26747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2. deallocate RAT checkpoints</a:t>
            </a:r>
          </a:p>
        </p:txBody>
      </p:sp>
      <p:sp>
        <p:nvSpPr>
          <p:cNvPr id="356391" name="Text Box 39"/>
          <p:cNvSpPr txBox="1">
            <a:spLocks noChangeArrowheads="1"/>
          </p:cNvSpPr>
          <p:nvPr/>
        </p:nvSpPr>
        <p:spPr bwMode="auto">
          <a:xfrm>
            <a:off x="2606675" y="5105777"/>
            <a:ext cx="28582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3. recover RAT from checkpoint</a:t>
            </a:r>
          </a:p>
        </p:txBody>
      </p:sp>
      <p:sp>
        <p:nvSpPr>
          <p:cNvPr id="356392" name="AutoShape 40"/>
          <p:cNvSpPr>
            <a:spLocks noChangeArrowheads="1"/>
          </p:cNvSpPr>
          <p:nvPr/>
        </p:nvSpPr>
        <p:spPr bwMode="auto">
          <a:xfrm flipH="1">
            <a:off x="3962400" y="3351213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6393" name="Group 41"/>
          <p:cNvGrpSpPr>
            <a:grpSpLocks/>
          </p:cNvGrpSpPr>
          <p:nvPr/>
        </p:nvGrpSpPr>
        <p:grpSpPr bwMode="auto">
          <a:xfrm>
            <a:off x="1295400" y="4646613"/>
            <a:ext cx="533400" cy="609600"/>
            <a:chOff x="816" y="3024"/>
            <a:chExt cx="336" cy="38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6394" name="Rectangle 42"/>
            <p:cNvSpPr>
              <a:spLocks noChangeArrowheads="1"/>
            </p:cNvSpPr>
            <p:nvPr/>
          </p:nvSpPr>
          <p:spPr bwMode="auto">
            <a:xfrm>
              <a:off x="816" y="312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5" name="Rectangle 43"/>
            <p:cNvSpPr>
              <a:spLocks noChangeArrowheads="1"/>
            </p:cNvSpPr>
            <p:nvPr/>
          </p:nvSpPr>
          <p:spPr bwMode="auto">
            <a:xfrm>
              <a:off x="816" y="3216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6" name="Rectangle 44"/>
            <p:cNvSpPr>
              <a:spLocks noChangeArrowheads="1"/>
            </p:cNvSpPr>
            <p:nvPr/>
          </p:nvSpPr>
          <p:spPr bwMode="auto">
            <a:xfrm>
              <a:off x="816" y="331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7" name="Rectangle 45"/>
            <p:cNvSpPr>
              <a:spLocks noChangeArrowheads="1"/>
            </p:cNvSpPr>
            <p:nvPr/>
          </p:nvSpPr>
          <p:spPr bwMode="auto">
            <a:xfrm>
              <a:off x="816" y="302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foo</a:t>
              </a:r>
            </a:p>
          </p:txBody>
        </p:sp>
      </p:grpSp>
      <p:sp>
        <p:nvSpPr>
          <p:cNvPr id="356398" name="Text Box 46"/>
          <p:cNvSpPr txBox="1">
            <a:spLocks noChangeArrowheads="1"/>
          </p:cNvSpPr>
          <p:nvPr/>
        </p:nvSpPr>
        <p:spPr bwMode="auto">
          <a:xfrm>
            <a:off x="2590800" y="5394702"/>
            <a:ext cx="1800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4. resume renaming</a:t>
            </a:r>
          </a:p>
        </p:txBody>
      </p:sp>
      <p:sp>
        <p:nvSpPr>
          <p:cNvPr id="356399" name="Rectangle 47"/>
          <p:cNvSpPr>
            <a:spLocks noChangeArrowheads="1"/>
          </p:cNvSpPr>
          <p:nvPr/>
        </p:nvSpPr>
        <p:spPr bwMode="auto">
          <a:xfrm>
            <a:off x="1752600" y="34274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6400" name="AutoShape 48"/>
          <p:cNvCxnSpPr>
            <a:cxnSpLocks noChangeShapeType="1"/>
            <a:stCxn id="356399" idx="3"/>
          </p:cNvCxnSpPr>
          <p:nvPr/>
        </p:nvCxnSpPr>
        <p:spPr bwMode="auto">
          <a:xfrm flipV="1">
            <a:off x="1828800" y="3313113"/>
            <a:ext cx="11430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Squash tags/colors can be same as checkpoints</a:t>
            </a:r>
          </a:p>
        </p:txBody>
      </p:sp>
    </p:spTree>
    <p:extLst>
      <p:ext uri="{BB962C8B-B14F-4D97-AF65-F5344CB8AC3E}">
        <p14:creationId xmlns:p14="http://schemas.microsoft.com/office/powerpoint/2010/main" val="28565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56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56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56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7697E-6 L 0.21666 0.00555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3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1.21184E-6 L 0.24167 0.0277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56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832E-6 L 3.33333E-6 -0.24422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35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8" grpId="0" animBg="1"/>
      <p:bldP spid="356359" grpId="0" animBg="1"/>
      <p:bldP spid="356360" grpId="0" animBg="1"/>
      <p:bldP spid="356361" grpId="0" animBg="1"/>
      <p:bldP spid="356362" grpId="0" animBg="1"/>
      <p:bldP spid="356363" grpId="0" animBg="1"/>
      <p:bldP spid="356363" grpId="1"/>
      <p:bldP spid="356363" grpId="2"/>
      <p:bldP spid="356364" grpId="0" animBg="1"/>
      <p:bldP spid="356364" grpId="1" animBg="1"/>
      <p:bldP spid="356365" grpId="0" animBg="1"/>
      <p:bldP spid="356365" grpId="1" animBg="1"/>
      <p:bldP spid="356366" grpId="0" animBg="1"/>
      <p:bldP spid="356366" grpId="1" animBg="1"/>
      <p:bldP spid="356367" grpId="0" animBg="1"/>
      <p:bldP spid="356367" grpId="1" animBg="1"/>
      <p:bldP spid="356368" grpId="0" animBg="1"/>
      <p:bldP spid="356368" grpId="1" animBg="1"/>
      <p:bldP spid="356369" grpId="0" animBg="1"/>
      <p:bldP spid="356369" grpId="1" animBg="1"/>
      <p:bldP spid="356370" grpId="0" animBg="1"/>
      <p:bldP spid="356370" grpId="1" animBg="1"/>
      <p:bldP spid="356380" grpId="0"/>
      <p:bldP spid="356381" grpId="0" animBg="1"/>
      <p:bldP spid="356382" grpId="0" animBg="1"/>
      <p:bldP spid="356382" grpId="1" animBg="1"/>
      <p:bldP spid="356383" grpId="0" animBg="1"/>
      <p:bldP spid="356384" grpId="0" animBg="1"/>
      <p:bldP spid="356384" grpId="1" animBg="1"/>
      <p:bldP spid="356385" grpId="0" animBg="1"/>
      <p:bldP spid="356385" grpId="1" animBg="1"/>
      <p:bldP spid="356386" grpId="0"/>
      <p:bldP spid="356388" grpId="0"/>
      <p:bldP spid="356389" grpId="0"/>
      <p:bldP spid="356390" grpId="0"/>
      <p:bldP spid="356391" grpId="0"/>
      <p:bldP spid="356392" grpId="0" animBg="1"/>
      <p:bldP spid="356398" grpId="0"/>
      <p:bldP spid="4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</a:t>
            </a:r>
            <a:r>
              <a:rPr lang="en-US" dirty="0" err="1"/>
              <a:t>Checkpointing</a:t>
            </a:r>
            <a:r>
              <a:rPr lang="en-US" dirty="0"/>
              <a:t> (2/2)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 need to stall front-end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“flash copy” RAT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Both for making checkpoints and recovering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recover wrong-path checkpoints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More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one checkpoint per branch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if the code has all branches?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Stall front-end when out of branch colors/checkpoints</a:t>
            </a:r>
          </a:p>
        </p:txBody>
      </p:sp>
    </p:spTree>
    <p:extLst>
      <p:ext uri="{BB962C8B-B14F-4D97-AF65-F5344CB8AC3E}">
        <p14:creationId xmlns:p14="http://schemas.microsoft.com/office/powerpoint/2010/main" val="25649053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Solution 3: Undo List</a:t>
            </a:r>
            <a:endParaRPr lang="en-US" dirty="0"/>
          </a:p>
        </p:txBody>
      </p:sp>
      <p:sp>
        <p:nvSpPr>
          <p:cNvPr id="360452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ROB entry tracks two physical registers</a:t>
            </a:r>
          </a:p>
          <a:p>
            <a:pPr lvl="1"/>
            <a:r>
              <a:rPr lang="en-US" dirty="0"/>
              <a:t>Its destination register</a:t>
            </a:r>
          </a:p>
          <a:p>
            <a:pPr lvl="1"/>
            <a:r>
              <a:rPr lang="en-US" dirty="0"/>
              <a:t>The previous physical register mapping</a:t>
            </a:r>
          </a:p>
          <a:p>
            <a:pPr lvl="2"/>
            <a:r>
              <a:rPr lang="en-US" dirty="0"/>
              <a:t>Required for R10K-style </a:t>
            </a:r>
            <a:r>
              <a:rPr lang="en-US" dirty="0" err="1"/>
              <a:t>OoO</a:t>
            </a:r>
            <a:r>
              <a:rPr lang="en-US" dirty="0"/>
              <a:t> anyway</a:t>
            </a:r>
          </a:p>
          <a:p>
            <a:r>
              <a:rPr lang="en-US" dirty="0"/>
              <a:t>Walk ROB backwards, applying the old mappings</a:t>
            </a:r>
          </a:p>
          <a:p>
            <a:pPr lvl="1"/>
            <a:r>
              <a:rPr lang="en-US" dirty="0"/>
              <a:t>Low overhead: don’t need full copies of the RAT</a:t>
            </a:r>
          </a:p>
          <a:p>
            <a:pPr lvl="1"/>
            <a:r>
              <a:rPr lang="en-US" dirty="0"/>
              <a:t>Slower: need to walk the ROB</a:t>
            </a:r>
          </a:p>
          <a:p>
            <a:pPr lvl="1"/>
            <a:r>
              <a:rPr lang="en-US" dirty="0"/>
              <a:t>Flexibility: can recover to any instruction</a:t>
            </a:r>
          </a:p>
          <a:p>
            <a:r>
              <a:rPr lang="en-US" dirty="0"/>
              <a:t>Can combine with </a:t>
            </a:r>
            <a:r>
              <a:rPr lang="en-US" dirty="0" err="1"/>
              <a:t>checkpointing</a:t>
            </a:r>
            <a:endParaRPr lang="en-US" dirty="0"/>
          </a:p>
          <a:p>
            <a:pPr lvl="1"/>
            <a:r>
              <a:rPr lang="en-US" dirty="0"/>
              <a:t>Checkpoint low-confidence branches; walk ROB for others</a:t>
            </a:r>
          </a:p>
        </p:txBody>
      </p:sp>
    </p:spTree>
    <p:extLst>
      <p:ext uri="{BB962C8B-B14F-4D97-AF65-F5344CB8AC3E}">
        <p14:creationId xmlns:p14="http://schemas.microsoft.com/office/powerpoint/2010/main" val="333929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Re-Order Buffer (ROB)</a:t>
            </a:r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>
            <a:normAutofit/>
          </a:bodyPr>
          <a:lstStyle/>
          <a:p>
            <a:r>
              <a:rPr lang="en-US" dirty="0" err="1"/>
              <a:t>Insn</a:t>
            </a:r>
            <a:r>
              <a:rPr lang="en-US" dirty="0"/>
              <a:t>. buffer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u="sng" dirty="0"/>
              <a:t>Re-Order Buffer (ROB)</a:t>
            </a:r>
          </a:p>
          <a:p>
            <a:pPr lvl="1"/>
            <a:r>
              <a:rPr lang="en-US" dirty="0"/>
              <a:t>Buffer completed results en route to register file</a:t>
            </a:r>
          </a:p>
          <a:p>
            <a:pPr lvl="1"/>
            <a:r>
              <a:rPr lang="en-US" dirty="0"/>
              <a:t>Can be merged with RS (</a:t>
            </a:r>
            <a:r>
              <a:rPr lang="en-US" i="1" u="sng" dirty="0"/>
              <a:t>RUU</a:t>
            </a:r>
            <a:r>
              <a:rPr lang="en-US" dirty="0"/>
              <a:t>) or separate (common today)</a:t>
            </a:r>
          </a:p>
          <a:p>
            <a:r>
              <a:rPr lang="en-US" dirty="0"/>
              <a:t>Split </a:t>
            </a:r>
            <a:r>
              <a:rPr lang="en-US" dirty="0" err="1"/>
              <a:t>writeback</a:t>
            </a:r>
            <a:r>
              <a:rPr lang="en-US" dirty="0"/>
              <a:t> (W) into two stages</a:t>
            </a:r>
          </a:p>
          <a:p>
            <a:pPr lvl="1"/>
            <a:r>
              <a:rPr lang="en-US" dirty="0"/>
              <a:t>Why is there no latch between W1 and W2?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Re-Order Buffer (ROB)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8" name="Freeform 56"/>
          <p:cNvSpPr>
            <a:spLocks/>
          </p:cNvSpPr>
          <p:nvPr/>
        </p:nvSpPr>
        <p:spPr bwMode="auto">
          <a:xfrm>
            <a:off x="5029200" y="1663824"/>
            <a:ext cx="990600" cy="1371600"/>
          </a:xfrm>
          <a:custGeom>
            <a:avLst/>
            <a:gdLst>
              <a:gd name="T0" fmla="*/ 0 w 624"/>
              <a:gd name="T1" fmla="*/ 0 h 864"/>
              <a:gd name="T2" fmla="*/ 0 w 624"/>
              <a:gd name="T3" fmla="*/ 144 h 864"/>
              <a:gd name="T4" fmla="*/ 624 w 624"/>
              <a:gd name="T5" fmla="*/ 144 h 864"/>
              <a:gd name="T6" fmla="*/ 624 w 624"/>
              <a:gd name="T7" fmla="*/ 864 h 864"/>
              <a:gd name="T8" fmla="*/ 480 w 624"/>
              <a:gd name="T9" fmla="*/ 864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864"/>
              <a:gd name="T17" fmla="*/ 624 w 624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86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864"/>
                </a:lnTo>
                <a:lnTo>
                  <a:pt x="480" y="86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6553200" y="2425824"/>
            <a:ext cx="685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10" name="Freeform 58"/>
          <p:cNvSpPr>
            <a:spLocks/>
          </p:cNvSpPr>
          <p:nvPr/>
        </p:nvSpPr>
        <p:spPr bwMode="auto">
          <a:xfrm>
            <a:off x="4953000" y="1435224"/>
            <a:ext cx="1905000" cy="762000"/>
          </a:xfrm>
          <a:custGeom>
            <a:avLst/>
            <a:gdLst>
              <a:gd name="T0" fmla="*/ 576 w 1200"/>
              <a:gd name="T1" fmla="*/ 0 h 480"/>
              <a:gd name="T2" fmla="*/ 1200 w 1200"/>
              <a:gd name="T3" fmla="*/ 0 h 480"/>
              <a:gd name="T4" fmla="*/ 1200 w 1200"/>
              <a:gd name="T5" fmla="*/ 480 h 480"/>
              <a:gd name="T6" fmla="*/ 0 w 1200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80"/>
              <a:gd name="T14" fmla="*/ 1200 w 1200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80">
                <a:moveTo>
                  <a:pt x="576" y="0"/>
                </a:moveTo>
                <a:lnTo>
                  <a:pt x="1200" y="0"/>
                </a:lnTo>
                <a:lnTo>
                  <a:pt x="1200" y="480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6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Complete and Retire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/>
          <a:lstStyle/>
          <a:p>
            <a:r>
              <a:rPr lang="en-US" dirty="0">
                <a:latin typeface="+mj-lt"/>
              </a:rPr>
              <a:t>Complete (</a:t>
            </a:r>
            <a:r>
              <a:rPr lang="en-US" b="1" dirty="0">
                <a:solidFill>
                  <a:srgbClr val="6B02FF"/>
                </a:solidFill>
                <a:latin typeface="+mj-lt"/>
              </a:rPr>
              <a:t>C</a:t>
            </a:r>
            <a:r>
              <a:rPr lang="en-US" dirty="0">
                <a:latin typeface="+mj-lt"/>
              </a:rPr>
              <a:t>): </a:t>
            </a:r>
            <a:r>
              <a:rPr lang="en-US" dirty="0" err="1">
                <a:latin typeface="+mj-lt"/>
              </a:rPr>
              <a:t>insns</a:t>
            </a:r>
            <a:r>
              <a:rPr lang="en-US" dirty="0">
                <a:latin typeface="+mj-lt"/>
              </a:rPr>
              <a:t>. write results into ROB</a:t>
            </a:r>
          </a:p>
          <a:p>
            <a:pPr lvl="1"/>
            <a:r>
              <a:rPr lang="en-US" dirty="0">
                <a:latin typeface="+mj-lt"/>
              </a:rPr>
              <a:t>Out-of-order: don’t block younger </a:t>
            </a:r>
            <a:r>
              <a:rPr lang="en-US" dirty="0" err="1">
                <a:latin typeface="+mj-lt"/>
              </a:rPr>
              <a:t>insns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i="1" u="sng" dirty="0">
                <a:latin typeface="+mj-lt"/>
              </a:rPr>
              <a:t>Retire</a:t>
            </a:r>
            <a:r>
              <a:rPr lang="en-US" dirty="0">
                <a:latin typeface="+mj-lt"/>
              </a:rPr>
              <a:t> (</a:t>
            </a:r>
            <a:r>
              <a:rPr lang="en-US" b="1" dirty="0">
                <a:solidFill>
                  <a:srgbClr val="FF0909"/>
                </a:solidFill>
                <a:latin typeface="+mj-lt"/>
              </a:rPr>
              <a:t>R</a:t>
            </a:r>
            <a:r>
              <a:rPr lang="en-US" dirty="0">
                <a:latin typeface="+mj-lt"/>
              </a:rPr>
              <a:t>): a.k.a. </a:t>
            </a:r>
            <a:r>
              <a:rPr lang="en-US" i="1" u="sng" dirty="0"/>
              <a:t>commit</a:t>
            </a:r>
            <a:endParaRPr lang="en-US" dirty="0"/>
          </a:p>
          <a:p>
            <a:pPr lvl="1"/>
            <a:r>
              <a:rPr lang="en-US" dirty="0"/>
              <a:t>ROB writes results to register file</a:t>
            </a:r>
          </a:p>
          <a:p>
            <a:pPr lvl="1"/>
            <a:r>
              <a:rPr lang="en-US" dirty="0"/>
              <a:t>In order: stall back-propagates to younger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Re-Order Buffer (ROB)</a:t>
            </a:r>
          </a:p>
        </p:txBody>
      </p:sp>
      <p:sp>
        <p:nvSpPr>
          <p:cNvPr id="24629" name="Freeform 53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5822950" y="3006580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6B02FF"/>
                </a:solidFill>
                <a:latin typeface="Arial" charset="0"/>
              </a:rPr>
              <a:t>C</a:t>
            </a:r>
          </a:p>
        </p:txBody>
      </p:sp>
      <p:sp>
        <p:nvSpPr>
          <p:cNvPr id="24632" name="Freeform 56"/>
          <p:cNvSpPr>
            <a:spLocks/>
          </p:cNvSpPr>
          <p:nvPr/>
        </p:nvSpPr>
        <p:spPr bwMode="auto">
          <a:xfrm>
            <a:off x="5029200" y="1663824"/>
            <a:ext cx="990600" cy="1371600"/>
          </a:xfrm>
          <a:custGeom>
            <a:avLst/>
            <a:gdLst>
              <a:gd name="T0" fmla="*/ 0 w 624"/>
              <a:gd name="T1" fmla="*/ 0 h 864"/>
              <a:gd name="T2" fmla="*/ 0 w 624"/>
              <a:gd name="T3" fmla="*/ 144 h 864"/>
              <a:gd name="T4" fmla="*/ 624 w 624"/>
              <a:gd name="T5" fmla="*/ 144 h 864"/>
              <a:gd name="T6" fmla="*/ 624 w 624"/>
              <a:gd name="T7" fmla="*/ 864 h 864"/>
              <a:gd name="T8" fmla="*/ 480 w 624"/>
              <a:gd name="T9" fmla="*/ 864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864"/>
              <a:gd name="T17" fmla="*/ 624 w 624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86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864"/>
                </a:lnTo>
                <a:lnTo>
                  <a:pt x="480" y="864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6553200" y="2425824"/>
            <a:ext cx="685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4953000" y="1435224"/>
            <a:ext cx="1905000" cy="762000"/>
          </a:xfrm>
          <a:custGeom>
            <a:avLst/>
            <a:gdLst>
              <a:gd name="T0" fmla="*/ 576 w 1200"/>
              <a:gd name="T1" fmla="*/ 0 h 480"/>
              <a:gd name="T2" fmla="*/ 1200 w 1200"/>
              <a:gd name="T3" fmla="*/ 0 h 480"/>
              <a:gd name="T4" fmla="*/ 1200 w 1200"/>
              <a:gd name="T5" fmla="*/ 480 h 480"/>
              <a:gd name="T6" fmla="*/ 0 w 1200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80"/>
              <a:gd name="T14" fmla="*/ 1200 w 1200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80">
                <a:moveTo>
                  <a:pt x="576" y="0"/>
                </a:moveTo>
                <a:lnTo>
                  <a:pt x="1200" y="0"/>
                </a:lnTo>
                <a:lnTo>
                  <a:pt x="1200" y="480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6559550" y="3006580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844577250"/>
      </p:ext>
    </p:extLst>
  </p:cSld>
  <p:clrMapOvr>
    <a:masterClrMapping/>
  </p:clrMapOvr>
</p:sld>
</file>

<file path=ppt/theme/theme1.xml><?xml version="1.0" encoding="utf-8"?>
<a:theme xmlns:a="http://schemas.openxmlformats.org/drawingml/2006/main" name="L4-memory-hierarchy-and-cach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algn="ctr">
          <a:solidFill>
            <a:schemeClr val="tx1"/>
          </a:solidFill>
          <a:miter lim="800000"/>
          <a:headEnd/>
          <a:tailEnd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anchor="ctr"/>
      <a:lstStyle>
        <a:defPPr algn="ctr" fontAlgn="base">
          <a:spcBef>
            <a:spcPct val="0"/>
          </a:spcBef>
          <a:spcAft>
            <a:spcPct val="0"/>
          </a:spcAft>
          <a:defRPr sz="1600" dirty="0" smtClean="0">
            <a:solidFill>
              <a:srgbClr val="000000"/>
            </a:solidFill>
            <a:latin typeface="Gill Sans MT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L8-ooo-and-rename</Template>
  <TotalTime>22555</TotalTime>
  <Words>8509</Words>
  <Application>Microsoft Macintosh PowerPoint</Application>
  <PresentationFormat>On-screen Show (4:3)</PresentationFormat>
  <Paragraphs>3331</Paragraphs>
  <Slides>73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3" baseType="lpstr">
      <vt:lpstr>Arial</vt:lpstr>
      <vt:lpstr>Arial Narrow</vt:lpstr>
      <vt:lpstr>Calibri</vt:lpstr>
      <vt:lpstr>Courier</vt:lpstr>
      <vt:lpstr>Courier New</vt:lpstr>
      <vt:lpstr>Gill Sans MT</vt:lpstr>
      <vt:lpstr>Symbol</vt:lpstr>
      <vt:lpstr>Times</vt:lpstr>
      <vt:lpstr>Wingdings</vt:lpstr>
      <vt:lpstr>L4-memory-hierarchy-and-caches</vt:lpstr>
      <vt:lpstr>COMP 590-154: Computer Architecture</vt:lpstr>
      <vt:lpstr>What is wrong with Tomasulo’s?</vt:lpstr>
      <vt:lpstr>Speculation and Precise Interrupts</vt:lpstr>
      <vt:lpstr>Precise State</vt:lpstr>
      <vt:lpstr>Precise State Implementation Options</vt:lpstr>
      <vt:lpstr>Our-of-Order Topics</vt:lpstr>
      <vt:lpstr>The Problem with Precise State</vt:lpstr>
      <vt:lpstr>Re-Order Buffer (ROB)</vt:lpstr>
      <vt:lpstr>Complete and Retire</vt:lpstr>
      <vt:lpstr>P6 Data Structures</vt:lpstr>
      <vt:lpstr>P6 Data Structures (1/2)</vt:lpstr>
      <vt:lpstr>P6 Data Structures (2/2)</vt:lpstr>
      <vt:lpstr>P6 Pipeline</vt:lpstr>
      <vt:lpstr>P6 Pipeline</vt:lpstr>
      <vt:lpstr>P6 Dispatch (D) (1/2)</vt:lpstr>
      <vt:lpstr>P6 Dispatch (D) (2/2)</vt:lpstr>
      <vt:lpstr>P6 Complete (C)</vt:lpstr>
      <vt:lpstr>P6 Retire (R)</vt:lpstr>
      <vt:lpstr>P6: Cycle 1</vt:lpstr>
      <vt:lpstr>P6: Cycle 2</vt:lpstr>
      <vt:lpstr>P6: Cycle 3</vt:lpstr>
      <vt:lpstr>P6: Cycle 4</vt:lpstr>
      <vt:lpstr>P6: Cycle 5</vt:lpstr>
      <vt:lpstr>P6: Cycle 6</vt:lpstr>
      <vt:lpstr>P6: Cycle 7</vt:lpstr>
      <vt:lpstr>P6: Cycle 8</vt:lpstr>
      <vt:lpstr>P6: Cycle 9</vt:lpstr>
      <vt:lpstr>P6: Cycle 10</vt:lpstr>
      <vt:lpstr>P6: Cycle 11</vt:lpstr>
      <vt:lpstr>Precise State in P6</vt:lpstr>
      <vt:lpstr>P6: Cycle 9 (with precise state)</vt:lpstr>
      <vt:lpstr>P6: Cycle 10 (with precise state)</vt:lpstr>
      <vt:lpstr>P6: Cycle 11 (with precise state)</vt:lpstr>
      <vt:lpstr>P6: Cycle 12 (with precise state)</vt:lpstr>
      <vt:lpstr>P6 Performance</vt:lpstr>
      <vt:lpstr>The Problem with P6</vt:lpstr>
      <vt:lpstr>MIPS R10K: Alternative Implementation</vt:lpstr>
      <vt:lpstr>Register Renaming in R10K</vt:lpstr>
      <vt:lpstr>Register Renaming</vt:lpstr>
      <vt:lpstr>Register Renaming</vt:lpstr>
      <vt:lpstr>Physical Register Reclamation</vt:lpstr>
      <vt:lpstr>Freeing Registers in R10K</vt:lpstr>
      <vt:lpstr>R10K Data Structures</vt:lpstr>
      <vt:lpstr>R10K Data Structures</vt:lpstr>
      <vt:lpstr>R10K Pipeline</vt:lpstr>
      <vt:lpstr>R10K Dispatch (D)</vt:lpstr>
      <vt:lpstr>R10K Complete (C)</vt:lpstr>
      <vt:lpstr>R10K Retire (R)</vt:lpstr>
      <vt:lpstr>R10K: Cycle 1</vt:lpstr>
      <vt:lpstr>R10K: Cycle 2</vt:lpstr>
      <vt:lpstr>R10K: Cycle 3</vt:lpstr>
      <vt:lpstr>R10K: Cycle 4</vt:lpstr>
      <vt:lpstr>R10K: Cycle 5</vt:lpstr>
      <vt:lpstr>Precise State in R10K</vt:lpstr>
      <vt:lpstr>R10K: Cycle 5 (with precise state)</vt:lpstr>
      <vt:lpstr>R10K: Cycle 6 (with precise state)</vt:lpstr>
      <vt:lpstr>R10K: Cycle 7 (with precise state)</vt:lpstr>
      <vt:lpstr>R10K: Cycle 8 (with precise state)</vt:lpstr>
      <vt:lpstr>P6 vs. R10K (Renaming)</vt:lpstr>
      <vt:lpstr>Speculation Recovery</vt:lpstr>
      <vt:lpstr>Stall and Drain (1/2)</vt:lpstr>
      <vt:lpstr>Stall and Drain (2/2)</vt:lpstr>
      <vt:lpstr>Branch Tags/Colors (1/2)</vt:lpstr>
      <vt:lpstr>Branch Tags/Colors (2/2)</vt:lpstr>
      <vt:lpstr>Branch Tags for RS, overkill for ROB</vt:lpstr>
      <vt:lpstr>Hardware Complexity</vt:lpstr>
      <vt:lpstr>Squash Simplifications (1/2)</vt:lpstr>
      <vt:lpstr>Squash Simplifications (2/2)</vt:lpstr>
      <vt:lpstr>Register Speculation Recovery</vt:lpstr>
      <vt:lpstr>Solution 1: Stall and Drain</vt:lpstr>
      <vt:lpstr>Solution 2: Checkpointing (1/2)</vt:lpstr>
      <vt:lpstr>Solution 2: Checkpointing (2/2)</vt:lpstr>
      <vt:lpstr>Solution 3: Undo List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Akshintala, Amogh</cp:lastModifiedBy>
  <cp:revision>249</cp:revision>
  <dcterms:created xsi:type="dcterms:W3CDTF">2012-09-21T01:57:31Z</dcterms:created>
  <dcterms:modified xsi:type="dcterms:W3CDTF">2020-02-25T15:45:44Z</dcterms:modified>
</cp:coreProperties>
</file>