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9" r:id="rId2"/>
  </p:sldMasterIdLst>
  <p:notesMasterIdLst>
    <p:notesMasterId r:id="rId54"/>
  </p:notesMasterIdLst>
  <p:handoutMasterIdLst>
    <p:handoutMasterId r:id="rId55"/>
  </p:handoutMasterIdLst>
  <p:sldIdLst>
    <p:sldId id="322" r:id="rId3"/>
    <p:sldId id="479" r:id="rId4"/>
    <p:sldId id="480" r:id="rId5"/>
    <p:sldId id="481" r:id="rId6"/>
    <p:sldId id="482" r:id="rId7"/>
    <p:sldId id="557" r:id="rId8"/>
    <p:sldId id="558" r:id="rId9"/>
    <p:sldId id="563" r:id="rId10"/>
    <p:sldId id="564" r:id="rId11"/>
    <p:sldId id="565" r:id="rId12"/>
    <p:sldId id="457" r:id="rId13"/>
    <p:sldId id="605" r:id="rId14"/>
    <p:sldId id="606" r:id="rId15"/>
    <p:sldId id="569" r:id="rId16"/>
    <p:sldId id="571" r:id="rId17"/>
    <p:sldId id="489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591" r:id="rId38"/>
    <p:sldId id="592" r:id="rId39"/>
    <p:sldId id="593" r:id="rId40"/>
    <p:sldId id="594" r:id="rId41"/>
    <p:sldId id="595" r:id="rId42"/>
    <p:sldId id="596" r:id="rId43"/>
    <p:sldId id="597" r:id="rId44"/>
    <p:sldId id="598" r:id="rId45"/>
    <p:sldId id="599" r:id="rId46"/>
    <p:sldId id="600" r:id="rId47"/>
    <p:sldId id="601" r:id="rId48"/>
    <p:sldId id="602" r:id="rId49"/>
    <p:sldId id="603" r:id="rId50"/>
    <p:sldId id="604" r:id="rId51"/>
    <p:sldId id="477" r:id="rId52"/>
    <p:sldId id="543" r:id="rId5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97"/>
    <a:srgbClr val="FFB862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80082" autoAdjust="0"/>
  </p:normalViewPr>
  <p:slideViewPr>
    <p:cSldViewPr>
      <p:cViewPr varScale="1">
        <p:scale>
          <a:sx n="100" d="100"/>
          <a:sy n="100" d="100"/>
        </p:scale>
        <p:origin x="2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401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2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2166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9"/>
            <a:ext cx="5359401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 cap="flat"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0" y="4560888"/>
            <a:ext cx="4560888" cy="4321175"/>
          </a:xfrm>
          <a:noFill/>
          <a:ln/>
        </p:spPr>
        <p:txBody>
          <a:bodyPr lIns="97274" tIns="47783" rIns="97274" bIns="47783"/>
          <a:lstStyle/>
          <a:p>
            <a:r>
              <a:rPr lang="en-US"/>
              <a:t>This slide is for the 3-min class administrative matters.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Make sure we update Handout #1 so it is consistent with this slide.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675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952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90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8650" y="1031625"/>
            <a:ext cx="7886700" cy="389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defRPr sz="16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571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90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5637" y="6380576"/>
            <a:ext cx="15276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  <a:defRPr sz="7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RISC-V Foundation</a:t>
            </a:r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41252" y="6387316"/>
            <a:ext cx="397565" cy="365125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marL="0" marR="0" lvl="0" indent="-142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8A6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C98A6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-1428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98A6"/>
                </a:buClr>
                <a:buSzPct val="25000"/>
                <a:buFont typeface="Calibri"/>
                <a:buNone/>
              </a:pPr>
              <a:t>‹#›</a:t>
            </a:fld>
            <a:endParaRPr lang="en-US" sz="900" b="0" i="0" u="none" strike="noStrike" cap="none">
              <a:solidFill>
                <a:srgbClr val="8C98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74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akshintal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akshintala.com/teaching/comp590-s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akshintala.com/teaching/comp590-s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azza.com/unc/spring2020/comp59015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COMP 590: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1 - Introduction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Amogh Akshintala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North Carolina at Chapel Hill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u="sng" dirty="0">
                <a:hlinkClick r:id="rId3"/>
              </a:rPr>
              <a:t>https://aakshintala.com/</a:t>
            </a:r>
            <a:endParaRPr lang="en-US" u="sng" dirty="0">
              <a:hlinkClick r:id="rId4"/>
            </a:endParaRPr>
          </a:p>
          <a:p>
            <a:pPr>
              <a:lnSpc>
                <a:spcPct val="70000"/>
              </a:lnSpc>
            </a:pPr>
            <a:r>
              <a:rPr lang="en-US" u="sng" dirty="0">
                <a:hlinkClick r:id="rId4"/>
              </a:rPr>
              <a:t>https://aakshintala.com/teaching/comp590-s20</a:t>
            </a:r>
            <a:r>
              <a:rPr lang="en-US" dirty="0"/>
              <a:t> </a:t>
            </a: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Dominant Target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90600"/>
            <a:ext cx="7683500" cy="4927600"/>
          </a:xfrm>
        </p:spPr>
        <p:txBody>
          <a:bodyPr/>
          <a:lstStyle/>
          <a:p>
            <a:r>
              <a:rPr lang="en-US" dirty="0"/>
              <a:t>Mobile (smartphone/tablet)</a:t>
            </a:r>
          </a:p>
          <a:p>
            <a:pPr lvl="1"/>
            <a:r>
              <a:rPr lang="en-US" dirty="0"/>
              <a:t>&gt;1 billion sold/year</a:t>
            </a:r>
          </a:p>
          <a:p>
            <a:pPr lvl="1"/>
            <a:r>
              <a:rPr lang="en-US" dirty="0"/>
              <a:t>Market dominated by ARM-ISA-compatible general-purpose processor in system-on-a-chip (</a:t>
            </a:r>
            <a:r>
              <a:rPr lang="en-US" dirty="0" err="1"/>
              <a:t>SoC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Plus sea of custom accelerators (radio, image, video, graphics, audio, motion, location, security, etc.)</a:t>
            </a:r>
          </a:p>
          <a:p>
            <a:r>
              <a:rPr lang="en-US" dirty="0"/>
              <a:t>Warehouse-Scale Computers (WSCs)</a:t>
            </a:r>
          </a:p>
          <a:p>
            <a:pPr lvl="1"/>
            <a:r>
              <a:rPr lang="en-US" dirty="0"/>
              <a:t>100,000’s cores per warehouse</a:t>
            </a:r>
          </a:p>
          <a:p>
            <a:pPr lvl="1"/>
            <a:r>
              <a:rPr lang="en-US" dirty="0"/>
              <a:t>Market dominated by x86-compatible server chips</a:t>
            </a:r>
          </a:p>
          <a:p>
            <a:pPr lvl="1"/>
            <a:r>
              <a:rPr lang="en-US" dirty="0"/>
              <a:t>Dedicated apps, plus cloud hosting of virtual machines</a:t>
            </a:r>
          </a:p>
          <a:p>
            <a:pPr lvl="1"/>
            <a:r>
              <a:rPr lang="en-US" dirty="0"/>
              <a:t>Now seeing increasing use of GPUs, FPGAs, custom hardware to accelerate workloads</a:t>
            </a:r>
          </a:p>
          <a:p>
            <a:r>
              <a:rPr lang="en-US" dirty="0"/>
              <a:t>Embedded computing</a:t>
            </a:r>
          </a:p>
          <a:p>
            <a:pPr lvl="1"/>
            <a:r>
              <a:rPr lang="en-US" dirty="0"/>
              <a:t>Wired/wireless network infrastructure, printers</a:t>
            </a:r>
          </a:p>
          <a:p>
            <a:pPr lvl="1"/>
            <a:r>
              <a:rPr lang="en-US" dirty="0"/>
              <a:t>Consumer TV/Music/Games/Automotive/Camera/MP3</a:t>
            </a:r>
          </a:p>
          <a:p>
            <a:pPr lvl="1"/>
            <a:r>
              <a:rPr lang="en-US" dirty="0"/>
              <a:t>Internet of Things!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565900"/>
            <a:ext cx="1905000" cy="292100"/>
          </a:xfrm>
        </p:spPr>
        <p:txBody>
          <a:bodyPr/>
          <a:lstStyle/>
          <a:p>
            <a:fld id="{890A75C8-C148-D646-81FC-1D13FFF086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0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C9632-67A9-EA4A-A7E5-F1243917FD91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533400"/>
            <a:ext cx="7372350" cy="465138"/>
          </a:xfrm>
          <a:noFill/>
        </p:spPr>
        <p:txBody>
          <a:bodyPr lIns="90488" tIns="44450" rIns="90488" bIns="44450"/>
          <a:lstStyle/>
          <a:p>
            <a:r>
              <a:rPr lang="en-US" dirty="0"/>
              <a:t>COMP 590-154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257800"/>
          </a:xfrm>
          <a:noFill/>
        </p:spPr>
        <p:txBody>
          <a:bodyPr wrap="square" lIns="90488" tIns="44450" rIns="90488" bIns="4445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Instructor:     Amogh Akshintala, </a:t>
            </a:r>
            <a:r>
              <a:rPr lang="en-US" sz="2000" b="1" dirty="0" err="1">
                <a:latin typeface="Courier" charset="0"/>
              </a:rPr>
              <a:t>aakshintala@cs.unc.edu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Office: SN 305</a:t>
            </a:r>
            <a:endParaRPr lang="en-US" sz="2000" dirty="0">
              <a:latin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Office Hours: Tu/Th. 3:30-5:00 PM or by appointment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Lectures:	Tu/Th, 2:00-3:15 PM, SN 011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Text:	</a:t>
            </a:r>
            <a:r>
              <a:rPr lang="en-US" sz="2000" i="1" dirty="0"/>
              <a:t>Computer Architecture: A Quantitative Approach, Hennessey and 	Patterson, 6</a:t>
            </a:r>
            <a:r>
              <a:rPr lang="en-US" sz="2000" i="1" baseline="30000" dirty="0"/>
              <a:t>th</a:t>
            </a:r>
            <a:r>
              <a:rPr lang="en-US" sz="2000" i="1" dirty="0"/>
              <a:t> Edition</a:t>
            </a:r>
            <a:r>
              <a:rPr lang="en-US" sz="2000" dirty="0"/>
              <a:t> (2017)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	Readings assigned from this edition, some readings available in older 	editions – see web page.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/>
              <a:t>Web page: 	</a:t>
            </a:r>
            <a:r>
              <a:rPr lang="en-US" u="sng" dirty="0">
                <a:hlinkClick r:id="rId3"/>
              </a:rPr>
              <a:t>https://aakshintala.com/teaching/comp590-s20</a:t>
            </a:r>
            <a:r>
              <a:rPr lang="en-US" dirty="0"/>
              <a:t> </a:t>
            </a:r>
            <a:r>
              <a:rPr lang="en-US" sz="2000" dirty="0"/>
              <a:t>	Lectures available online by noon before class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tabLst>
                <a:tab pos="1371600" algn="l"/>
                <a:tab pos="4038600" algn="l"/>
              </a:tabLst>
            </a:pPr>
            <a:r>
              <a:rPr lang="en-US" sz="2000" dirty="0">
                <a:latin typeface="Arial"/>
                <a:cs typeface="Arial"/>
              </a:rPr>
              <a:t>Piazza:     	</a:t>
            </a:r>
            <a:r>
              <a:rPr lang="en-US" dirty="0">
                <a:hlinkClick r:id="rId4"/>
              </a:rPr>
              <a:t>https://piazza.com/unc/spring2020/comp590154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011238" y="64119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B612-1A16-7445-AA7D-B1003AD3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C8574-07FE-AA42-8AF0-F1A803302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Working in groups </a:t>
            </a:r>
          </a:p>
          <a:p>
            <a:pPr lvl="1"/>
            <a:r>
              <a:rPr lang="en-US" sz="2200" dirty="0"/>
              <a:t>Permitted on everything except Final</a:t>
            </a:r>
          </a:p>
          <a:p>
            <a:pPr lvl="1"/>
            <a:r>
              <a:rPr lang="en-US" sz="2200" dirty="0"/>
              <a:t>Groups may be of any size </a:t>
            </a:r>
          </a:p>
          <a:p>
            <a:pPr lvl="1"/>
            <a:r>
              <a:rPr lang="en-US" sz="2200" dirty="0"/>
              <a:t>Points deducted on group work are multiplied by group size </a:t>
            </a:r>
          </a:p>
          <a:p>
            <a:pPr lvl="1"/>
            <a:r>
              <a:rPr lang="en-US" sz="2200" dirty="0"/>
              <a:t>Great opportunity or Rope to hang yourself – you pick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Attendance </a:t>
            </a:r>
          </a:p>
          <a:p>
            <a:pPr lvl="1"/>
            <a:r>
              <a:rPr lang="en-US" sz="2200" dirty="0"/>
              <a:t>Optional (but highly advised)</a:t>
            </a:r>
          </a:p>
          <a:p>
            <a:pPr lvl="1"/>
            <a:r>
              <a:rPr lang="en-US" sz="2200" dirty="0"/>
              <a:t>No laptop, tablet, or phone use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4C2E6-AAAA-2D4B-B5DF-6AACFA73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16B4-3BEC-8649-BA22-6556AE0D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58FA-3277-8B46-AFFE-34437BC6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may... </a:t>
            </a:r>
          </a:p>
          <a:p>
            <a:pPr lvl="1"/>
            <a:r>
              <a:rPr lang="en-US" sz="2200" dirty="0"/>
              <a:t>Discuss assignment, design, techniques</a:t>
            </a:r>
          </a:p>
          <a:p>
            <a:r>
              <a:rPr lang="en-US" dirty="0"/>
              <a:t>You may not… </a:t>
            </a:r>
          </a:p>
          <a:p>
            <a:pPr lvl="1"/>
            <a:r>
              <a:rPr lang="en-US" sz="2200" dirty="0"/>
              <a:t>Share code outside your group </a:t>
            </a:r>
          </a:p>
          <a:p>
            <a:pPr lvl="1"/>
            <a:r>
              <a:rPr lang="en-US" sz="2200" dirty="0"/>
              <a:t>Use code off the internet</a:t>
            </a:r>
          </a:p>
          <a:p>
            <a:pPr lvl="2"/>
            <a:r>
              <a:rPr lang="en-US" sz="2200" dirty="0"/>
              <a:t>Only exception is for libraries/utilities for project</a:t>
            </a:r>
          </a:p>
          <a:p>
            <a:pPr lvl="3"/>
            <a:r>
              <a:rPr lang="en-US" sz="2200" dirty="0"/>
              <a:t>Clear with me first</a:t>
            </a:r>
          </a:p>
          <a:p>
            <a:r>
              <a:rPr lang="en-US" dirty="0"/>
              <a:t>You must declare group composition…</a:t>
            </a:r>
          </a:p>
          <a:p>
            <a:pPr lvl="1"/>
            <a:r>
              <a:rPr lang="en-US" sz="2200" dirty="0"/>
              <a:t>Explicitly via email to TA and instructor</a:t>
            </a:r>
          </a:p>
          <a:p>
            <a:pPr lvl="1"/>
            <a:r>
              <a:rPr lang="en-US" sz="2200" dirty="0"/>
              <a:t>Explicitly for each assignment</a:t>
            </a:r>
          </a:p>
          <a:p>
            <a:pPr lvl="1"/>
            <a:r>
              <a:rPr lang="en-US" sz="2200" dirty="0"/>
              <a:t>At most five days after assignment handout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D2B64-487A-EA43-8FF5-44CFB8ED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4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Grading</a:t>
            </a: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454900" cy="492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Score &gt;100 points and you get an A. </a:t>
            </a:r>
          </a:p>
          <a:p>
            <a:pPr marL="0" indent="0">
              <a:buNone/>
            </a:pPr>
            <a:r>
              <a:rPr lang="en-US" dirty="0"/>
              <a:t>All scores below 100 points will be curved.</a:t>
            </a:r>
          </a:p>
          <a:p>
            <a:pPr marL="0" indent="0">
              <a:buNone/>
            </a:pPr>
            <a:r>
              <a:rPr lang="en-US" dirty="0"/>
              <a:t>Total 150 possible points:</a:t>
            </a:r>
          </a:p>
          <a:p>
            <a:r>
              <a:rPr lang="en-US" dirty="0"/>
              <a:t>Assignment 1 – 15</a:t>
            </a:r>
          </a:p>
          <a:p>
            <a:r>
              <a:rPr lang="en-US" dirty="0"/>
              <a:t>Assignment 2 – 15</a:t>
            </a:r>
          </a:p>
          <a:p>
            <a:r>
              <a:rPr lang="en-US" dirty="0"/>
              <a:t>Assignment 3 – 15</a:t>
            </a:r>
          </a:p>
          <a:p>
            <a:r>
              <a:rPr lang="en-US" dirty="0"/>
              <a:t>Assignment 4 – 15</a:t>
            </a:r>
          </a:p>
          <a:p>
            <a:r>
              <a:rPr lang="en-US" dirty="0"/>
              <a:t>Final Exam – 30 (you </a:t>
            </a:r>
            <a:r>
              <a:rPr lang="en-US" b="1" dirty="0"/>
              <a:t>MUST</a:t>
            </a:r>
            <a:r>
              <a:rPr lang="en-US" dirty="0"/>
              <a:t> show up and sign the coversheet even if you leave it blank)</a:t>
            </a:r>
          </a:p>
          <a:p>
            <a:r>
              <a:rPr lang="en-US" dirty="0"/>
              <a:t>Project – 50</a:t>
            </a:r>
          </a:p>
          <a:p>
            <a:r>
              <a:rPr lang="en-US" dirty="0"/>
              <a:t>Participation – 10</a:t>
            </a:r>
          </a:p>
        </p:txBody>
      </p:sp>
    </p:spTree>
    <p:extLst>
      <p:ext uri="{BB962C8B-B14F-4D97-AF65-F5344CB8AC3E}">
        <p14:creationId xmlns:p14="http://schemas.microsoft.com/office/powerpoint/2010/main" val="909491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1934EA-DA67-A34E-B273-5EA9C20BF9F7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Architecture: A Little History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tabLst>
                <a:tab pos="280988" algn="l"/>
              </a:tabLst>
            </a:pPr>
            <a:r>
              <a:rPr lang="en-US" dirty="0"/>
              <a:t>Throughout the course we’ll use a historical narrative to help understand why certain ideas arose</a:t>
            </a:r>
          </a:p>
          <a:p>
            <a:pPr>
              <a:buFontTx/>
              <a:buNone/>
              <a:tabLst>
                <a:tab pos="280988" algn="l"/>
              </a:tabLst>
            </a:pPr>
            <a:endParaRPr lang="en-US" dirty="0"/>
          </a:p>
          <a:p>
            <a:pPr>
              <a:buFontTx/>
              <a:buNone/>
              <a:tabLst>
                <a:tab pos="280988" algn="l"/>
              </a:tabLst>
            </a:pPr>
            <a:endParaRPr lang="en-US" dirty="0"/>
          </a:p>
          <a:p>
            <a:pPr>
              <a:buFontTx/>
              <a:buNone/>
              <a:tabLst>
                <a:tab pos="280988" algn="l"/>
              </a:tabLst>
            </a:pPr>
            <a:r>
              <a:rPr lang="en-US" dirty="0"/>
              <a:t>Why worry about old ideas?</a:t>
            </a:r>
          </a:p>
          <a:p>
            <a:pPr>
              <a:tabLst>
                <a:tab pos="280988" algn="l"/>
              </a:tabLst>
            </a:pPr>
            <a:r>
              <a:rPr lang="en-US" dirty="0"/>
              <a:t>Helps to illustrate the design process, and explains why certain decisions were taken</a:t>
            </a:r>
          </a:p>
          <a:p>
            <a:pPr>
              <a:tabLst>
                <a:tab pos="280988" algn="l"/>
              </a:tabLst>
            </a:pPr>
            <a:r>
              <a:rPr lang="en-US" dirty="0"/>
              <a:t>Because future technologies might be as constrained as older ones</a:t>
            </a:r>
          </a:p>
          <a:p>
            <a:pPr>
              <a:tabLst>
                <a:tab pos="280988" algn="l"/>
              </a:tabLst>
            </a:pPr>
            <a:r>
              <a:rPr lang="en-US" dirty="0"/>
              <a:t>Those who ignore history are doomed to repeat it</a:t>
            </a:r>
          </a:p>
          <a:p>
            <a:pPr lvl="1">
              <a:tabLst>
                <a:tab pos="280988" algn="l"/>
              </a:tabLst>
            </a:pPr>
            <a:r>
              <a:rPr lang="en-US" dirty="0"/>
              <a:t>Every mistake made in mainframe design was also made in minicomputers, then microcomputers, where next?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1828800"/>
          </a:xfrm>
        </p:spPr>
        <p:txBody>
          <a:bodyPr/>
          <a:lstStyle/>
          <a:p>
            <a:r>
              <a:rPr lang="en-US" dirty="0"/>
              <a:t>Analog computer represents problem variables as some physical quantity (e.g., mechanical displacement, voltage on a capacitor) and uses scaled physical behavior to calculate results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38400" y="2743200"/>
            <a:ext cx="3884041" cy="3874532"/>
            <a:chOff x="304799" y="2743200"/>
            <a:chExt cx="3884041" cy="3874532"/>
          </a:xfrm>
        </p:grpSpPr>
        <p:grpSp>
          <p:nvGrpSpPr>
            <p:cNvPr id="9" name="Group 8"/>
            <p:cNvGrpSpPr/>
            <p:nvPr/>
          </p:nvGrpSpPr>
          <p:grpSpPr>
            <a:xfrm>
              <a:off x="304799" y="2743200"/>
              <a:ext cx="3884041" cy="3505200"/>
              <a:chOff x="304799" y="2743200"/>
              <a:chExt cx="3884041" cy="3505200"/>
            </a:xfrm>
          </p:grpSpPr>
          <p:pic>
            <p:nvPicPr>
              <p:cNvPr id="6" name="Picture 5" descr="NAMA_Machine_d'Anticythèr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9" y="2743200"/>
                <a:ext cx="3884041" cy="346414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502810" y="5994484"/>
                <a:ext cx="240272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50" i="1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[</a:t>
                </a:r>
                <a:r>
                  <a:rPr lang="en-US" sz="1050" i="1" dirty="0" err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Marsyas</a:t>
                </a:r>
                <a:r>
                  <a:rPr lang="en-US" sz="1050" i="1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, Creative Commons BY-SA 3.0]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3529" y="6248400"/>
              <a:ext cx="354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 dirty="0" err="1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Antikythera</a:t>
              </a:r>
              <a:r>
                <a:rPr lang="en-US" sz="1800" dirty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 mechanism c.100BC</a:t>
              </a:r>
              <a:endPara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2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Computers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problem variables as numbers encoded using discrete steps</a:t>
            </a:r>
          </a:p>
          <a:p>
            <a:pPr lvl="1"/>
            <a:r>
              <a:rPr lang="en-US" dirty="0"/>
              <a:t>Discrete steps provide noise immunity</a:t>
            </a:r>
          </a:p>
          <a:p>
            <a:r>
              <a:rPr lang="en-US" dirty="0"/>
              <a:t>Enables accurate and deterministic calculations</a:t>
            </a:r>
          </a:p>
          <a:p>
            <a:pPr lvl="1"/>
            <a:r>
              <a:rPr lang="en-US" dirty="0"/>
              <a:t>Same inputs give same outputs exactly</a:t>
            </a:r>
          </a:p>
          <a:p>
            <a:r>
              <a:rPr lang="en-US" dirty="0"/>
              <a:t>Not constrained by physically realizable functions</a:t>
            </a:r>
          </a:p>
          <a:p>
            <a:r>
              <a:rPr lang="en-US" dirty="0"/>
              <a:t>Programmable digital computers are the focus of this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Babbage (1791-1871)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838200"/>
            <a:ext cx="4648200" cy="5486400"/>
          </a:xfrm>
        </p:spPr>
        <p:txBody>
          <a:bodyPr/>
          <a:lstStyle/>
          <a:p>
            <a:r>
              <a:rPr lang="en-US" sz="2400" dirty="0" err="1"/>
              <a:t>Lucasian</a:t>
            </a:r>
            <a:r>
              <a:rPr lang="en-US" sz="2400" dirty="0"/>
              <a:t> Professor of Mathematics, Cambridge University, 1828-1839</a:t>
            </a:r>
          </a:p>
          <a:p>
            <a:r>
              <a:rPr lang="en-US" sz="2400" dirty="0"/>
              <a:t>A true “polymath” with interests in many areas</a:t>
            </a:r>
          </a:p>
          <a:p>
            <a:r>
              <a:rPr lang="en-US" sz="2400" dirty="0"/>
              <a:t>Frustrated by errors in printed tables, wanted to build machines to evaluate and print accurate tables</a:t>
            </a:r>
          </a:p>
          <a:p>
            <a:r>
              <a:rPr lang="en-US" sz="2400" dirty="0"/>
              <a:t>Inspired by earlier work organizing human “computers” to methodically calculate tables by hand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harles_Babbage_-_18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1"/>
            <a:ext cx="3899003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740" y="5943600"/>
            <a:ext cx="2664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[Copyright expired and in public domain.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Image obtained from Wikimedia Commons.]</a:t>
            </a:r>
          </a:p>
        </p:txBody>
      </p:sp>
    </p:spTree>
    <p:extLst>
      <p:ext uri="{BB962C8B-B14F-4D97-AF65-F5344CB8AC3E}">
        <p14:creationId xmlns:p14="http://schemas.microsoft.com/office/powerpoint/2010/main" val="55224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Computer Architecture?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816F-F3DD-0C4D-B74E-2AFC1DC021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82691" name="AutoShape 3"/>
          <p:cNvSpPr>
            <a:spLocks noChangeArrowheads="1"/>
          </p:cNvSpPr>
          <p:nvPr/>
        </p:nvSpPr>
        <p:spPr bwMode="auto">
          <a:xfrm>
            <a:off x="2078038" y="1076325"/>
            <a:ext cx="4722812" cy="46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882692" name="AutoShape 4"/>
          <p:cNvSpPr>
            <a:spLocks noChangeArrowheads="1"/>
          </p:cNvSpPr>
          <p:nvPr/>
        </p:nvSpPr>
        <p:spPr bwMode="auto">
          <a:xfrm>
            <a:off x="2057400" y="4419600"/>
            <a:ext cx="47228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Physics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1546225"/>
            <a:ext cx="3048000" cy="2873375"/>
            <a:chOff x="3072" y="1104"/>
            <a:chExt cx="2208" cy="2688"/>
          </a:xfrm>
        </p:grpSpPr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>
              <a:off x="3072" y="1104"/>
              <a:ext cx="0" cy="26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516" name="Text Box 7"/>
            <p:cNvSpPr txBox="1">
              <a:spLocks noChangeArrowheads="1"/>
            </p:cNvSpPr>
            <p:nvPr/>
          </p:nvSpPr>
          <p:spPr bwMode="auto">
            <a:xfrm>
              <a:off x="3120" y="2187"/>
              <a:ext cx="2160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pPr defTabSz="820738">
                <a:spcBef>
                  <a:spcPct val="0"/>
                </a:spcBef>
              </a:pPr>
              <a:r>
                <a:rPr lang="en-US" sz="2200">
                  <a:solidFill>
                    <a:schemeClr val="tx1"/>
                  </a:solidFill>
                  <a:latin typeface="Calibri"/>
                  <a:cs typeface="Calibri"/>
                </a:rPr>
                <a:t>Gap too large to bridge in one step</a:t>
              </a:r>
            </a:p>
          </p:txBody>
        </p:sp>
      </p:grpSp>
      <p:sp>
        <p:nvSpPr>
          <p:cNvPr id="882697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915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In its broadest definition, computer architecture is the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design of the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abstraction layers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that allow us to implement information processing applications efficiently using available manufacturing technologies.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67000" y="1981200"/>
            <a:ext cx="5659438" cy="2209800"/>
            <a:chOff x="2667000" y="1981200"/>
            <a:chExt cx="5659438" cy="2209800"/>
          </a:xfrm>
        </p:grpSpPr>
        <p:sp>
          <p:nvSpPr>
            <p:cNvPr id="882696" name="Text Box 8"/>
            <p:cNvSpPr txBox="1">
              <a:spLocks noChangeArrowheads="1"/>
            </p:cNvSpPr>
            <p:nvPr/>
          </p:nvSpPr>
          <p:spPr bwMode="auto">
            <a:xfrm>
              <a:off x="4724400" y="3429000"/>
              <a:ext cx="3602038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165" tIns="45583" rIns="91165" bIns="45583">
              <a:prstTxWarp prst="textNoShape">
                <a:avLst/>
              </a:prstTxWarp>
              <a:spAutoFit/>
            </a:bodyPr>
            <a:lstStyle/>
            <a:p>
              <a:pPr defTabSz="820738">
                <a:spcBef>
                  <a:spcPct val="0"/>
                </a:spcBef>
              </a:pPr>
              <a:r>
                <a:rPr lang="en-US" sz="2200" i="1">
                  <a:solidFill>
                    <a:schemeClr val="tx1"/>
                  </a:solidFill>
                  <a:latin typeface="Calibri"/>
                  <a:cs typeface="Calibri"/>
                </a:rPr>
                <a:t>(but there are exceptions, e.g. magnetic compass)</a:t>
              </a:r>
            </a:p>
          </p:txBody>
        </p:sp>
        <p:pic>
          <p:nvPicPr>
            <p:cNvPr id="11" name="Picture 10" descr="imag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981200"/>
              <a:ext cx="2095500" cy="21667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animBg="1" autoUpdateAnimBg="0"/>
      <p:bldP spid="882692" grpId="0" animBg="1" autoUpdateAnimBg="0"/>
      <p:bldP spid="88269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Engine 1822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307386" cy="3276600"/>
          </a:xfrm>
        </p:spPr>
        <p:txBody>
          <a:bodyPr/>
          <a:lstStyle/>
          <a:p>
            <a:r>
              <a:rPr lang="en-US" dirty="0"/>
              <a:t>Continuous functions can be approximated by polynomials, which can be computed from difference tables:</a:t>
            </a:r>
          </a:p>
          <a:p>
            <a:pPr marL="455613" lvl="1" indent="2003425">
              <a:buNone/>
            </a:pPr>
            <a:r>
              <a:rPr lang="en-US" dirty="0"/>
              <a:t>   f(n) = n</a:t>
            </a:r>
            <a:r>
              <a:rPr lang="en-US" baseline="30000" dirty="0"/>
              <a:t>2</a:t>
            </a:r>
            <a:r>
              <a:rPr lang="en-US" dirty="0"/>
              <a:t> + n + 41</a:t>
            </a:r>
          </a:p>
          <a:p>
            <a:pPr marL="455613" lvl="1" indent="2003425">
              <a:buNone/>
            </a:pPr>
            <a:r>
              <a:rPr lang="en-US" dirty="0"/>
              <a:t>d1(n) = f(n) – f(n-1) = 2n</a:t>
            </a:r>
          </a:p>
          <a:p>
            <a:pPr marL="455613" lvl="1" indent="2003425">
              <a:buNone/>
            </a:pPr>
            <a:r>
              <a:rPr lang="en-US" dirty="0"/>
              <a:t>d2(n) = d1(n) – d1(n-1) = 2</a:t>
            </a:r>
          </a:p>
          <a:p>
            <a:pPr marL="455613" lvl="1" indent="2003425">
              <a:buNone/>
            </a:pPr>
            <a:endParaRPr lang="en-US" dirty="0"/>
          </a:p>
          <a:p>
            <a:pPr marL="227013" indent="-227013"/>
            <a:r>
              <a:rPr lang="en-US" dirty="0"/>
              <a:t>Can calculate using only a single adder: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90"/>
          <p:cNvGrpSpPr>
            <a:grpSpLocks/>
          </p:cNvGrpSpPr>
          <p:nvPr/>
        </p:nvGrpSpPr>
        <p:grpSpPr bwMode="auto">
          <a:xfrm>
            <a:off x="2362200" y="4267200"/>
            <a:ext cx="4114800" cy="1524000"/>
            <a:chOff x="1488" y="2784"/>
            <a:chExt cx="2592" cy="960"/>
          </a:xfrm>
        </p:grpSpPr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48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n</a:t>
              </a: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148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d2(n)</a:t>
              </a: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488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d1(n)</a:t>
              </a: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1488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f(n)</a:t>
              </a: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920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0</a:t>
              </a: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920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1920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lvl="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	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1920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41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352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1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352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2352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2784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2784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3216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3</a:t>
              </a: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3216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364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</a:t>
              </a: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364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2</a:t>
              </a:r>
            </a:p>
          </p:txBody>
        </p:sp>
      </p:grpSp>
      <p:grpSp>
        <p:nvGrpSpPr>
          <p:cNvPr id="70" name="Group 65"/>
          <p:cNvGrpSpPr>
            <a:grpSpLocks/>
          </p:cNvGrpSpPr>
          <p:nvPr/>
        </p:nvGrpSpPr>
        <p:grpSpPr bwMode="auto">
          <a:xfrm>
            <a:off x="4343400" y="4953000"/>
            <a:ext cx="762000" cy="457200"/>
            <a:chOff x="2736" y="3024"/>
            <a:chExt cx="480" cy="288"/>
          </a:xfrm>
        </p:grpSpPr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</a:t>
              </a: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74" name="Group 66"/>
          <p:cNvGrpSpPr>
            <a:grpSpLocks/>
          </p:cNvGrpSpPr>
          <p:nvPr/>
        </p:nvGrpSpPr>
        <p:grpSpPr bwMode="auto">
          <a:xfrm>
            <a:off x="5029200" y="4953000"/>
            <a:ext cx="762000" cy="457200"/>
            <a:chOff x="2736" y="3024"/>
            <a:chExt cx="480" cy="288"/>
          </a:xfrm>
        </p:grpSpPr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6</a:t>
              </a: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78" name="Group 70"/>
          <p:cNvGrpSpPr>
            <a:grpSpLocks/>
          </p:cNvGrpSpPr>
          <p:nvPr/>
        </p:nvGrpSpPr>
        <p:grpSpPr bwMode="auto">
          <a:xfrm>
            <a:off x="5715000" y="4953000"/>
            <a:ext cx="762000" cy="457200"/>
            <a:chOff x="2736" y="3024"/>
            <a:chExt cx="480" cy="288"/>
          </a:xfrm>
        </p:grpSpPr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8</a:t>
              </a:r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82" name="Group 74"/>
          <p:cNvGrpSpPr>
            <a:grpSpLocks/>
          </p:cNvGrpSpPr>
          <p:nvPr/>
        </p:nvGrpSpPr>
        <p:grpSpPr bwMode="auto">
          <a:xfrm>
            <a:off x="3657600" y="5334000"/>
            <a:ext cx="762000" cy="457200"/>
            <a:chOff x="2736" y="3024"/>
            <a:chExt cx="480" cy="288"/>
          </a:xfrm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43</a:t>
              </a: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86" name="Group 78"/>
          <p:cNvGrpSpPr>
            <a:grpSpLocks/>
          </p:cNvGrpSpPr>
          <p:nvPr/>
        </p:nvGrpSpPr>
        <p:grpSpPr bwMode="auto">
          <a:xfrm>
            <a:off x="4343400" y="5334000"/>
            <a:ext cx="762000" cy="457200"/>
            <a:chOff x="2736" y="3024"/>
            <a:chExt cx="480" cy="288"/>
          </a:xfrm>
        </p:grpSpPr>
        <p:sp>
          <p:nvSpPr>
            <p:cNvPr id="87" name="Rectangle 79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47</a:t>
              </a:r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0" name="Group 82"/>
          <p:cNvGrpSpPr>
            <a:grpSpLocks/>
          </p:cNvGrpSpPr>
          <p:nvPr/>
        </p:nvGrpSpPr>
        <p:grpSpPr bwMode="auto">
          <a:xfrm>
            <a:off x="5029200" y="5334000"/>
            <a:ext cx="762000" cy="457200"/>
            <a:chOff x="2736" y="3024"/>
            <a:chExt cx="480" cy="288"/>
          </a:xfrm>
        </p:grpSpPr>
        <p:sp>
          <p:nvSpPr>
            <p:cNvPr id="91" name="Rectangle 83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53</a:t>
              </a:r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5715000" y="5334000"/>
            <a:ext cx="762000" cy="457200"/>
            <a:chOff x="2736" y="3024"/>
            <a:chExt cx="480" cy="288"/>
          </a:xfrm>
        </p:grpSpPr>
        <p:sp>
          <p:nvSpPr>
            <p:cNvPr id="95" name="Rectangle 8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61</a:t>
              </a:r>
            </a:p>
          </p:txBody>
        </p:sp>
        <p:sp>
          <p:nvSpPr>
            <p:cNvPr id="96" name="Line 8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5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00px-Babbage_Difference_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667000"/>
            <a:ext cx="5072234" cy="367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Realizing the Difference Engine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1828800"/>
          </a:xfrm>
        </p:spPr>
        <p:txBody>
          <a:bodyPr/>
          <a:lstStyle/>
          <a:p>
            <a:r>
              <a:rPr lang="en-US" sz="2400" dirty="0"/>
              <a:t>Mechanical calculator,  hand-cranked, using decimal digits</a:t>
            </a:r>
          </a:p>
          <a:p>
            <a:r>
              <a:rPr lang="en-US" sz="2400" dirty="0"/>
              <a:t>Babbage did not complete the DE, moving on to the Analytical Engine (but used ideas from AE in improved DE 2 plan)</a:t>
            </a:r>
          </a:p>
          <a:p>
            <a:r>
              <a:rPr lang="en-US" sz="2400" dirty="0" err="1"/>
              <a:t>Schuetz</a:t>
            </a:r>
            <a:r>
              <a:rPr lang="en-US" sz="2400" dirty="0"/>
              <a:t> in Sweden completed working version in 1855, sold copy to British Government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419600" y="3124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Modern day recreation of DE2, including printer, showed entire design possible using original technology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first at British Science Museum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copy at Computer History Museum in San Jose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6324600"/>
            <a:ext cx="22177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05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Geni</a:t>
            </a: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Creative Commons BY-SA 3.0 ]</a:t>
            </a:r>
          </a:p>
        </p:txBody>
      </p:sp>
    </p:spTree>
    <p:extLst>
      <p:ext uri="{BB962C8B-B14F-4D97-AF65-F5344CB8AC3E}">
        <p14:creationId xmlns:p14="http://schemas.microsoft.com/office/powerpoint/2010/main" val="346691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Engine 1837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425" cy="5257800"/>
          </a:xfrm>
        </p:spPr>
        <p:txBody>
          <a:bodyPr/>
          <a:lstStyle/>
          <a:p>
            <a:r>
              <a:rPr lang="en-US" sz="2400" dirty="0"/>
              <a:t>Recognized as first general-purpose digital computer</a:t>
            </a:r>
          </a:p>
          <a:p>
            <a:pPr lvl="1"/>
            <a:r>
              <a:rPr lang="en-US" sz="2000" dirty="0"/>
              <a:t>Many iterations of the design (multiple Analytical Engines)</a:t>
            </a:r>
          </a:p>
          <a:p>
            <a:r>
              <a:rPr lang="en-US" sz="2400" dirty="0"/>
              <a:t>Contains the major components of modern computers:</a:t>
            </a:r>
          </a:p>
          <a:p>
            <a:pPr lvl="1"/>
            <a:r>
              <a:rPr lang="en-US" sz="2000" dirty="0"/>
              <a:t>“Store”:  Main memory where numbers and intermediate results were held (1,000 decimal words, 40-digits each)</a:t>
            </a:r>
          </a:p>
          <a:p>
            <a:pPr lvl="1"/>
            <a:r>
              <a:rPr lang="en-US" sz="2000" dirty="0"/>
              <a:t>“Mill”: Arithmetic unit where processing was performed including addition, multiplication, and division</a:t>
            </a:r>
          </a:p>
          <a:p>
            <a:pPr lvl="1"/>
            <a:r>
              <a:rPr lang="en-US" sz="2000" dirty="0"/>
              <a:t>Also supported conditional branching and looping, and exceptions on overflow (machine jams and bell rings)</a:t>
            </a:r>
          </a:p>
          <a:p>
            <a:pPr lvl="1"/>
            <a:r>
              <a:rPr lang="en-US" sz="2000" dirty="0"/>
              <a:t>Had a form of microcode (the “Barrel”)</a:t>
            </a:r>
          </a:p>
          <a:p>
            <a:r>
              <a:rPr lang="en-US" sz="2400" dirty="0"/>
              <a:t>Program, input and output data on punched cards</a:t>
            </a:r>
          </a:p>
          <a:p>
            <a:r>
              <a:rPr lang="en-US" sz="2400" dirty="0"/>
              <a:t>Instruction cards hold </a:t>
            </a:r>
            <a:r>
              <a:rPr lang="en-US" sz="2400" dirty="0" err="1"/>
              <a:t>opcode</a:t>
            </a:r>
            <a:r>
              <a:rPr lang="en-US" sz="2400" dirty="0"/>
              <a:t> and address of operands in store</a:t>
            </a:r>
          </a:p>
          <a:p>
            <a:pPr lvl="1"/>
            <a:r>
              <a:rPr lang="en-US" sz="2000" dirty="0"/>
              <a:t>3-address format with two sources and one destination, all in store</a:t>
            </a:r>
          </a:p>
          <a:p>
            <a:r>
              <a:rPr lang="en-US" sz="2400" dirty="0"/>
              <a:t>Branches implemented by mechanically changing order cards were inserted into machine</a:t>
            </a:r>
          </a:p>
          <a:p>
            <a:r>
              <a:rPr lang="en-US" sz="2400" dirty="0"/>
              <a:t>Only small pieces were ever built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Engine 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Decimal, because storage on mechanical gears</a:t>
            </a:r>
          </a:p>
          <a:p>
            <a:pPr lvl="1"/>
            <a:r>
              <a:rPr lang="en-US" dirty="0"/>
              <a:t>Babbage considered binary and other bases, but no clear advantage over human-friendly decimal</a:t>
            </a:r>
          </a:p>
          <a:p>
            <a:r>
              <a:rPr lang="en-US" dirty="0"/>
              <a:t>40-digit precision (equivalent to &gt;133 bits)</a:t>
            </a:r>
          </a:p>
          <a:p>
            <a:pPr lvl="1"/>
            <a:r>
              <a:rPr lang="en-US" dirty="0"/>
              <a:t>To reduce impact of scaling given lack of floating-point hardware</a:t>
            </a:r>
          </a:p>
          <a:p>
            <a:r>
              <a:rPr lang="en-US" dirty="0"/>
              <a:t>Used “locking” or mechanical amplification to overcome noise in transferring mechanical motion around machine</a:t>
            </a:r>
          </a:p>
          <a:p>
            <a:pPr lvl="1"/>
            <a:r>
              <a:rPr lang="en-US" dirty="0"/>
              <a:t>Similar to non-linear gain in digital electronic circuits</a:t>
            </a:r>
          </a:p>
          <a:p>
            <a:r>
              <a:rPr lang="en-US" dirty="0"/>
              <a:t>Had a fast “anticipating” carry</a:t>
            </a:r>
          </a:p>
          <a:p>
            <a:pPr lvl="1"/>
            <a:r>
              <a:rPr lang="en-US" dirty="0"/>
              <a:t>Mechanical version of pass-transistor carry propagate used in CMOS adders (and earlier in relay adders)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Lovelace </a:t>
            </a:r>
            <a:r>
              <a:rPr lang="en-US" sz="2400" dirty="0"/>
              <a:t>(1815-1852)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4721225" cy="5562600"/>
          </a:xfrm>
        </p:spPr>
        <p:txBody>
          <a:bodyPr/>
          <a:lstStyle/>
          <a:p>
            <a:r>
              <a:rPr lang="en-US" sz="2400" dirty="0"/>
              <a:t>Translated lectures of Luigi </a:t>
            </a:r>
            <a:r>
              <a:rPr lang="en-US" sz="2400" dirty="0" err="1"/>
              <a:t>Menabrea</a:t>
            </a:r>
            <a:r>
              <a:rPr lang="en-US" sz="2400" dirty="0"/>
              <a:t> who published notes of Babbage’s lectures in Italy</a:t>
            </a:r>
          </a:p>
          <a:p>
            <a:r>
              <a:rPr lang="en-US" sz="2400" dirty="0"/>
              <a:t>Lovelace considerably embellished notes and described Analytical Engine program to calculate Bernoulli numbers that would have worked if AE was built</a:t>
            </a:r>
          </a:p>
          <a:p>
            <a:pPr lvl="1"/>
            <a:r>
              <a:rPr lang="en-US" sz="2000" dirty="0"/>
              <a:t>The first program!</a:t>
            </a:r>
          </a:p>
          <a:p>
            <a:r>
              <a:rPr lang="en-US" sz="2400" dirty="0"/>
              <a:t>Imagined many uses of computers beyond calculations of tables</a:t>
            </a:r>
          </a:p>
          <a:p>
            <a:r>
              <a:rPr lang="en-US" sz="2400" dirty="0"/>
              <a:t>Was interested in modeling the brain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1999"/>
            <a:ext cx="3429000" cy="5448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172200"/>
            <a:ext cx="2391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[By Margaret Sarah Carpenter,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Copyright expired and in public domain]</a:t>
            </a:r>
          </a:p>
        </p:txBody>
      </p:sp>
    </p:spTree>
    <p:extLst>
      <p:ext uri="{BB962C8B-B14F-4D97-AF65-F5344CB8AC3E}">
        <p14:creationId xmlns:p14="http://schemas.microsoft.com/office/powerpoint/2010/main" val="357653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Programmable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computing was popular in first half of 20th century as digital computing was too expensive</a:t>
            </a:r>
          </a:p>
          <a:p>
            <a:r>
              <a:rPr lang="en-US" dirty="0"/>
              <a:t>But during late 30s and 40s, several programmable digital calculators were built (date when operational)</a:t>
            </a:r>
          </a:p>
          <a:p>
            <a:pPr lvl="1"/>
            <a:r>
              <a:rPr lang="en-US" dirty="0" err="1"/>
              <a:t>Atanasoff</a:t>
            </a:r>
            <a:r>
              <a:rPr lang="en-US" dirty="0"/>
              <a:t> Linear Equation Solver (1939)</a:t>
            </a:r>
          </a:p>
          <a:p>
            <a:pPr lvl="1"/>
            <a:r>
              <a:rPr lang="en-US" dirty="0" err="1"/>
              <a:t>Zuse</a:t>
            </a:r>
            <a:r>
              <a:rPr lang="en-US" dirty="0"/>
              <a:t> Z3 (1941)</a:t>
            </a:r>
          </a:p>
          <a:p>
            <a:pPr lvl="1"/>
            <a:r>
              <a:rPr lang="en-US" dirty="0"/>
              <a:t>Harvard Mark I (1944)</a:t>
            </a:r>
          </a:p>
          <a:p>
            <a:pPr lvl="1"/>
            <a:r>
              <a:rPr lang="en-US" dirty="0"/>
              <a:t>ENIAC (1946)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28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00px-Atanasoff-Berry_Compu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0668" r="4800" b="6348"/>
          <a:stretch/>
        </p:blipFill>
        <p:spPr>
          <a:xfrm>
            <a:off x="0" y="2819400"/>
            <a:ext cx="4709160" cy="3557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685800"/>
          </a:xfrm>
        </p:spPr>
        <p:txBody>
          <a:bodyPr/>
          <a:lstStyle/>
          <a:p>
            <a:r>
              <a:rPr lang="en-US" dirty="0" err="1"/>
              <a:t>Atanasoff</a:t>
            </a:r>
            <a:r>
              <a:rPr lang="en-US" dirty="0"/>
              <a:t>-Berry Linear Equation Solver (1939)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1905000"/>
          </a:xfrm>
        </p:spPr>
        <p:txBody>
          <a:bodyPr/>
          <a:lstStyle/>
          <a:p>
            <a:r>
              <a:rPr lang="en-US" sz="2400" dirty="0"/>
              <a:t>Fixed-function calculator for solving up to 29 simultaneous linear equations</a:t>
            </a:r>
          </a:p>
          <a:p>
            <a:r>
              <a:rPr lang="en-US" sz="2400" dirty="0"/>
              <a:t>Digital binary arithmetic (50-bit fixed-point words)</a:t>
            </a:r>
          </a:p>
          <a:p>
            <a:r>
              <a:rPr lang="en-US" sz="2400" dirty="0"/>
              <a:t>Dynamic memory (rotating drum of capacitors)</a:t>
            </a:r>
          </a:p>
          <a:p>
            <a:r>
              <a:rPr lang="en-US" sz="2400" dirty="0"/>
              <a:t>Vacuum tube logic for processing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73568" y="6324600"/>
            <a:ext cx="2668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2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Manop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Creative Commons BY-SA 3.0 ]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33528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 1973, </a:t>
            </a:r>
            <a:r>
              <a:rPr lang="en-US" sz="24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Atanasoff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was credited as inventor of “automatic electronic digital computer” after patent dispute with Eckert and </a:t>
            </a:r>
            <a:r>
              <a:rPr lang="en-US" sz="24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Mauchly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(ENIAC)</a:t>
            </a:r>
          </a:p>
        </p:txBody>
      </p:sp>
    </p:spTree>
    <p:extLst>
      <p:ext uri="{BB962C8B-B14F-4D97-AF65-F5344CB8AC3E}">
        <p14:creationId xmlns:p14="http://schemas.microsoft.com/office/powerpoint/2010/main" val="18034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3_Deutsches_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077441"/>
            <a:ext cx="4837545" cy="362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Zuse Z3 (1941)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Built by </a:t>
            </a:r>
            <a:r>
              <a:rPr lang="en-US" sz="2400" dirty="0" err="1"/>
              <a:t>Konrad</a:t>
            </a:r>
            <a:r>
              <a:rPr lang="en-US" sz="2400" dirty="0"/>
              <a:t> </a:t>
            </a:r>
            <a:r>
              <a:rPr lang="en-US" sz="2400" dirty="0" err="1"/>
              <a:t>Zuse</a:t>
            </a:r>
            <a:r>
              <a:rPr lang="en-US" sz="2400" dirty="0"/>
              <a:t> in wartime Germany using 2000 relays</a:t>
            </a:r>
          </a:p>
          <a:p>
            <a:r>
              <a:rPr lang="en-US" sz="2400" dirty="0"/>
              <a:t>Had normalized floating-point arithmetic with hardware handling of exceptional values (+/- infinity, undefined)</a:t>
            </a:r>
          </a:p>
          <a:p>
            <a:pPr lvl="1"/>
            <a:r>
              <a:rPr lang="en-US" sz="2000" dirty="0"/>
              <a:t>1-bit sign, 7-bit exponent, 14-bit </a:t>
            </a:r>
            <a:r>
              <a:rPr lang="en-US" sz="2000" dirty="0" err="1"/>
              <a:t>significand</a:t>
            </a:r>
            <a:endParaRPr lang="en-US" sz="2000" dirty="0"/>
          </a:p>
          <a:p>
            <a:r>
              <a:rPr lang="en-US" sz="2400" dirty="0"/>
              <a:t>64 words of memory</a:t>
            </a:r>
          </a:p>
          <a:p>
            <a:r>
              <a:rPr lang="en-US" sz="2400" dirty="0"/>
              <a:t>Two-stage pipeline 1) </a:t>
            </a:r>
            <a:r>
              <a:rPr lang="en-US" sz="2400" dirty="0" err="1"/>
              <a:t>fetch&amp;execute</a:t>
            </a:r>
            <a:r>
              <a:rPr lang="en-US" sz="2400" dirty="0"/>
              <a:t> 2) </a:t>
            </a:r>
            <a:r>
              <a:rPr lang="en-US" sz="2400" dirty="0" err="1"/>
              <a:t>writeback</a:t>
            </a:r>
            <a:endParaRPr lang="en-US" sz="2400" dirty="0"/>
          </a:p>
          <a:p>
            <a:r>
              <a:rPr lang="en-US" sz="2400" dirty="0"/>
              <a:t>No conditional branch</a:t>
            </a:r>
          </a:p>
          <a:p>
            <a:r>
              <a:rPr lang="en-US" sz="2400" dirty="0"/>
              <a:t>Programmed via paper tape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867400"/>
            <a:ext cx="3048000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Replica of the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Zuse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Z3 in the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Deutsches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Museum, Munich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6289" y="6629400"/>
            <a:ext cx="2919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2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Venusianer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Creative Commons BY-SA 3.0 ]</a:t>
            </a:r>
          </a:p>
        </p:txBody>
      </p:sp>
    </p:spTree>
    <p:extLst>
      <p:ext uri="{BB962C8B-B14F-4D97-AF65-F5344CB8AC3E}">
        <p14:creationId xmlns:p14="http://schemas.microsoft.com/office/powerpoint/2010/main" val="351274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rvard_Mark_I_Computer_-_Left_Seg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991600" cy="603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Harvard Mark I (1944)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990600"/>
            <a:ext cx="8381999" cy="4953000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en-US" sz="2400" dirty="0"/>
              <a:t>Proposed by Howard Aiken at Harvard, and funded and built by IBM</a:t>
            </a:r>
          </a:p>
          <a:p>
            <a:r>
              <a:rPr lang="en-US" sz="2400" dirty="0"/>
              <a:t>Mostly mechanical with some electrically controlled relays and gears</a:t>
            </a:r>
          </a:p>
          <a:p>
            <a:r>
              <a:rPr lang="en-US" sz="2400" dirty="0"/>
              <a:t>Weighed 5 tons and had 750,000 components</a:t>
            </a:r>
          </a:p>
          <a:p>
            <a:r>
              <a:rPr lang="en-US" sz="2400" dirty="0"/>
              <a:t>Stored 72 numbers each of 23 decimal digits</a:t>
            </a:r>
          </a:p>
          <a:p>
            <a:r>
              <a:rPr lang="en-US" sz="2400" dirty="0"/>
              <a:t>Speed: adds 0.3s, multiplies 6s, divide 15s, trig &gt;1 minute</a:t>
            </a:r>
          </a:p>
          <a:p>
            <a:r>
              <a:rPr lang="en-US" sz="2400" dirty="0"/>
              <a:t>Instructions on paper tape (2-address format)</a:t>
            </a:r>
          </a:p>
          <a:p>
            <a:r>
              <a:rPr lang="en-US" sz="2400" dirty="0"/>
              <a:t>Could run long programs automatically</a:t>
            </a:r>
          </a:p>
          <a:p>
            <a:r>
              <a:rPr lang="en-US" sz="2400" b="1" dirty="0"/>
              <a:t>Loops by gluing paper tape into loops</a:t>
            </a:r>
          </a:p>
          <a:p>
            <a:r>
              <a:rPr lang="en-US" sz="2400" dirty="0"/>
              <a:t>No conditional branch</a:t>
            </a:r>
          </a:p>
          <a:p>
            <a:r>
              <a:rPr lang="en-US" sz="2400" dirty="0"/>
              <a:t>Although mentioned Babbage in proposal, was more limited than analytical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1165" y="6275115"/>
            <a:ext cx="305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</a:t>
            </a:r>
            <a:r>
              <a:rPr lang="en-US" sz="14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Waldir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Creative Commons BY-SA 3.0 ]</a:t>
            </a:r>
          </a:p>
        </p:txBody>
      </p:sp>
    </p:spTree>
    <p:extLst>
      <p:ext uri="{BB962C8B-B14F-4D97-AF65-F5344CB8AC3E}">
        <p14:creationId xmlns:p14="http://schemas.microsoft.com/office/powerpoint/2010/main" val="1065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 (1946)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First electronic general-purpose computer</a:t>
            </a:r>
          </a:p>
          <a:p>
            <a:r>
              <a:rPr lang="en-US" sz="2400" dirty="0"/>
              <a:t>Construction started in secret at </a:t>
            </a:r>
            <a:r>
              <a:rPr lang="en-US" sz="2400" dirty="0" err="1"/>
              <a:t>UPenn</a:t>
            </a:r>
            <a:r>
              <a:rPr lang="en-US" sz="2400" dirty="0"/>
              <a:t> Moore School of Electrical Engineering during WWII to calculate firing tables for US Army, designed by Eckert and </a:t>
            </a:r>
            <a:r>
              <a:rPr lang="en-US" sz="2400" dirty="0" err="1"/>
              <a:t>Mauchly</a:t>
            </a:r>
            <a:endParaRPr lang="en-US" sz="2400" dirty="0"/>
          </a:p>
          <a:p>
            <a:r>
              <a:rPr lang="en-US" sz="2400" dirty="0"/>
              <a:t>17,468 vacuum tubes</a:t>
            </a:r>
          </a:p>
          <a:p>
            <a:r>
              <a:rPr lang="en-US" sz="2400" b="1" dirty="0"/>
              <a:t>Weighed 30 tons, occupied 1800 </a:t>
            </a:r>
            <a:r>
              <a:rPr lang="en-US" sz="2400" b="1" dirty="0" err="1"/>
              <a:t>sq</a:t>
            </a:r>
            <a:r>
              <a:rPr lang="en-US" sz="2400" b="1" dirty="0"/>
              <a:t> </a:t>
            </a:r>
            <a:r>
              <a:rPr lang="en-US" sz="2400" b="1" dirty="0" err="1"/>
              <a:t>ft</a:t>
            </a:r>
            <a:r>
              <a:rPr lang="en-US" sz="2400" b="1" dirty="0"/>
              <a:t>, power 150kW</a:t>
            </a:r>
          </a:p>
          <a:p>
            <a:r>
              <a:rPr lang="en-US" sz="2400" dirty="0"/>
              <a:t>Twelve 10-decimal-digit accumulators</a:t>
            </a:r>
          </a:p>
          <a:p>
            <a:r>
              <a:rPr lang="en-US" sz="2400" dirty="0"/>
              <a:t>Had a conditional branch!</a:t>
            </a:r>
          </a:p>
          <a:p>
            <a:r>
              <a:rPr lang="en-US" sz="2400" dirty="0"/>
              <a:t>Programmed by </a:t>
            </a:r>
            <a:r>
              <a:rPr lang="en-US" sz="2400" dirty="0" err="1"/>
              <a:t>plugboard</a:t>
            </a:r>
            <a:r>
              <a:rPr lang="en-US" sz="2400" dirty="0"/>
              <a:t> and switches, time consuming!</a:t>
            </a:r>
          </a:p>
          <a:p>
            <a:r>
              <a:rPr lang="en-US" sz="2400" dirty="0"/>
              <a:t>Purely electronic instruction fetch and execution, so fast</a:t>
            </a:r>
          </a:p>
          <a:p>
            <a:pPr lvl="1"/>
            <a:r>
              <a:rPr lang="en-US" sz="2000" dirty="0"/>
              <a:t>10-digit x 10-digit multiply in 2.8ms (2000x faster than Mark-1)</a:t>
            </a:r>
          </a:p>
          <a:p>
            <a:r>
              <a:rPr lang="en-US" sz="2400" dirty="0"/>
              <a:t>As a result of speed, it was almost entirely I/O bound</a:t>
            </a:r>
          </a:p>
          <a:p>
            <a:r>
              <a:rPr lang="en-US" sz="2400" dirty="0"/>
              <a:t>As a result of large number of tubes, it was often broken (5 days was longest time between failures)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4474F-A956-A64F-B007-9B9C3146EE71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28600"/>
            <a:ext cx="8105775" cy="831850"/>
          </a:xfrm>
        </p:spPr>
        <p:txBody>
          <a:bodyPr/>
          <a:lstStyle/>
          <a:p>
            <a:r>
              <a:rPr lang="en-US" dirty="0"/>
              <a:t>Abstraction Layers in Modern Systems</a:t>
            </a:r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auto">
          <a:xfrm>
            <a:off x="2924175" y="2345531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Algorithm</a:t>
            </a:r>
          </a:p>
        </p:txBody>
      </p:sp>
      <p:sp>
        <p:nvSpPr>
          <p:cNvPr id="23559" name="AutoShape 4"/>
          <p:cNvSpPr>
            <a:spLocks noChangeArrowheads="1"/>
          </p:cNvSpPr>
          <p:nvPr/>
        </p:nvSpPr>
        <p:spPr bwMode="auto">
          <a:xfrm>
            <a:off x="2924175" y="4429918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Gates/Circuits</a:t>
            </a:r>
          </a:p>
        </p:txBody>
      </p:sp>
      <p:sp>
        <p:nvSpPr>
          <p:cNvPr id="23560" name="AutoShape 5"/>
          <p:cNvSpPr>
            <a:spLocks noChangeArrowheads="1"/>
          </p:cNvSpPr>
          <p:nvPr/>
        </p:nvSpPr>
        <p:spPr bwMode="auto">
          <a:xfrm>
            <a:off x="2924175" y="1942306"/>
            <a:ext cx="4217988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23561" name="AutoShape 6"/>
          <p:cNvSpPr>
            <a:spLocks noChangeArrowheads="1"/>
          </p:cNvSpPr>
          <p:nvPr/>
        </p:nvSpPr>
        <p:spPr bwMode="auto">
          <a:xfrm>
            <a:off x="2924175" y="3555206"/>
            <a:ext cx="4225925" cy="471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Instruction Set Architecture (ISA)</a:t>
            </a:r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2924175" y="3151981"/>
            <a:ext cx="4214813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Operating System/Virtual Machines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2924175" y="4026693"/>
            <a:ext cx="4225925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Microarchitecture</a:t>
            </a:r>
          </a:p>
        </p:txBody>
      </p:sp>
      <p:sp>
        <p:nvSpPr>
          <p:cNvPr id="23565" name="AutoShape 10"/>
          <p:cNvSpPr>
            <a:spLocks noChangeArrowheads="1"/>
          </p:cNvSpPr>
          <p:nvPr/>
        </p:nvSpPr>
        <p:spPr bwMode="auto">
          <a:xfrm>
            <a:off x="2924175" y="2748756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Programming Language</a:t>
            </a:r>
          </a:p>
        </p:txBody>
      </p:sp>
      <p:sp>
        <p:nvSpPr>
          <p:cNvPr id="23567" name="AutoShape 12"/>
          <p:cNvSpPr>
            <a:spLocks noChangeArrowheads="1"/>
          </p:cNvSpPr>
          <p:nvPr/>
        </p:nvSpPr>
        <p:spPr bwMode="auto">
          <a:xfrm>
            <a:off x="2936875" y="4822031"/>
            <a:ext cx="4225925" cy="45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Physics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7" y="1370806"/>
            <a:ext cx="20701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</a:t>
            </a:r>
          </a:p>
        </p:txBody>
      </p:sp>
      <p:pic>
        <p:nvPicPr>
          <p:cNvPr id="5" name="Content Placeholder 4" descr="Eni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381000" y="762000"/>
            <a:ext cx="8226425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324600"/>
            <a:ext cx="2000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[Public Domain, US Army Photo]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762000"/>
            <a:ext cx="5899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Calibri"/>
                <a:ea typeface="ＭＳ Ｐゴシック"/>
                <a:cs typeface="Calibri"/>
              </a:rPr>
              <a:t>Changing the program could take days!</a:t>
            </a:r>
          </a:p>
        </p:txBody>
      </p:sp>
    </p:spTree>
    <p:extLst>
      <p:ext uri="{BB962C8B-B14F-4D97-AF65-F5344CB8AC3E}">
        <p14:creationId xmlns:p14="http://schemas.microsoft.com/office/powerpoint/2010/main" val="28924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ENIAC team started discussing stored-program concept to speed up programming and simplify machine design</a:t>
            </a:r>
          </a:p>
          <a:p>
            <a:r>
              <a:rPr lang="en-US" sz="2400" dirty="0"/>
              <a:t>John von </a:t>
            </a:r>
            <a:r>
              <a:rPr lang="en-US" sz="2400" dirty="0" err="1"/>
              <a:t>Nuemann</a:t>
            </a:r>
            <a:r>
              <a:rPr lang="en-US" sz="2400" dirty="0"/>
              <a:t> was consulting at </a:t>
            </a:r>
            <a:r>
              <a:rPr lang="en-US" sz="2400" dirty="0" err="1"/>
              <a:t>UPenn</a:t>
            </a:r>
            <a:r>
              <a:rPr lang="en-US" sz="2400" dirty="0"/>
              <a:t> and typed up ideas in “First Draft of a report on EDVAC”</a:t>
            </a:r>
          </a:p>
          <a:p>
            <a:r>
              <a:rPr lang="en-US" sz="2400" dirty="0"/>
              <a:t>Herman </a:t>
            </a:r>
            <a:r>
              <a:rPr lang="en-US" sz="2400" dirty="0" err="1"/>
              <a:t>Goldstine</a:t>
            </a:r>
            <a:r>
              <a:rPr lang="en-US" sz="2400" dirty="0"/>
              <a:t> circulated the draft June 1945 to many institutions, igniting interest in the stored-program idea</a:t>
            </a:r>
          </a:p>
          <a:p>
            <a:pPr lvl="1"/>
            <a:r>
              <a:rPr lang="en-US" sz="2000" dirty="0"/>
              <a:t>But also, ruined chances of patenting it</a:t>
            </a:r>
          </a:p>
          <a:p>
            <a:pPr lvl="1"/>
            <a:r>
              <a:rPr lang="en-US" sz="2000" dirty="0"/>
              <a:t>Report falsely gave sole credit to von Neumann for the ideas</a:t>
            </a:r>
          </a:p>
          <a:p>
            <a:pPr lvl="1"/>
            <a:r>
              <a:rPr lang="en-US" sz="2000" dirty="0"/>
              <a:t>Maurice Wilkes was excited by report and decided to come to US workshop on building computers</a:t>
            </a:r>
          </a:p>
          <a:p>
            <a:r>
              <a:rPr lang="en-US" sz="2400" dirty="0"/>
              <a:t>Later, in 1948, modifications to ENIAC allowed it to run in stored-program mode, but 6x slower than hardwired</a:t>
            </a:r>
          </a:p>
          <a:p>
            <a:pPr lvl="1"/>
            <a:r>
              <a:rPr lang="en-US" sz="2000" dirty="0"/>
              <a:t>Due to I/O limitations, this speed drop was not practically significant and improvement in productivity made it worthwhile</a:t>
            </a:r>
          </a:p>
          <a:p>
            <a:r>
              <a:rPr lang="en-US" sz="2400" dirty="0"/>
              <a:t>EDVAC eventually built and (mostly) working in 1951</a:t>
            </a:r>
          </a:p>
          <a:p>
            <a:pPr lvl="1"/>
            <a:r>
              <a:rPr lang="en-US" sz="2000" dirty="0"/>
              <a:t>Delayed by patent disputes with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4038600"/>
            <a:ext cx="5395379" cy="2946806"/>
            <a:chOff x="762000" y="4038600"/>
            <a:chExt cx="5395379" cy="2946806"/>
          </a:xfrm>
        </p:grpSpPr>
        <p:pic>
          <p:nvPicPr>
            <p:cNvPr id="5" name="Picture 4" descr="Williams-tub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038600"/>
              <a:ext cx="4078624" cy="29468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0" y="5334000"/>
              <a:ext cx="1585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05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[Piero71, Creative Commons BY-SA 3.0 ]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5638800"/>
              <a:ext cx="2590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Williams-Kilburn Tube Store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SSEM “Baby” (1948)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Manchester University group build small-scale experimental machine to demonstrate idea of using cathode-ray tubes (CRTs) for computer memory instead of mercury delay lines</a:t>
            </a:r>
          </a:p>
          <a:p>
            <a:r>
              <a:rPr lang="en-US" sz="2400" i="1" dirty="0"/>
              <a:t>Williams-Kilburn Tubes were first random access electronic storage devices</a:t>
            </a:r>
          </a:p>
          <a:p>
            <a:r>
              <a:rPr lang="en-US" sz="2400" dirty="0"/>
              <a:t>32 words of 32-bits, accumulator, and program counter</a:t>
            </a:r>
          </a:p>
          <a:p>
            <a:r>
              <a:rPr lang="en-US" sz="2400" dirty="0"/>
              <a:t>Machine ran world’s first stored-program in June 1948</a:t>
            </a:r>
          </a:p>
          <a:p>
            <a:r>
              <a:rPr lang="en-US" sz="2400" dirty="0"/>
              <a:t>Led to later Manchester Mark-1 full-scale machine</a:t>
            </a:r>
          </a:p>
          <a:p>
            <a:pPr lvl="1"/>
            <a:r>
              <a:rPr lang="en-US" sz="2000" dirty="0"/>
              <a:t>Mark-1 introduced </a:t>
            </a:r>
            <a:r>
              <a:rPr lang="en-US" sz="2000" i="1" dirty="0"/>
              <a:t>index</a:t>
            </a:r>
            <a:r>
              <a:rPr lang="en-US" sz="2000" dirty="0"/>
              <a:t> registers</a:t>
            </a:r>
          </a:p>
          <a:p>
            <a:pPr lvl="1"/>
            <a:r>
              <a:rPr lang="en-US" sz="2000" dirty="0"/>
              <a:t>Mark-1 commercialized by Ferranti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1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Cambridge EDSAC (1949)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Maurice Wilkes came back from workshop in US and set about building a stored-program computer in Cambridge</a:t>
            </a:r>
          </a:p>
          <a:p>
            <a:r>
              <a:rPr lang="en-US" sz="2400" dirty="0"/>
              <a:t>EDSAC used mercury-delay line storage to hold up to 1024 words (512 initially) of 17 bits (+1 bit of padding in delay line)</a:t>
            </a:r>
          </a:p>
          <a:p>
            <a:r>
              <a:rPr lang="en-US" sz="2400" dirty="0"/>
              <a:t>Two’s-complement binary arithmetic</a:t>
            </a:r>
          </a:p>
          <a:p>
            <a:r>
              <a:rPr lang="en-US" sz="2400" dirty="0"/>
              <a:t>Accumulator ISA with self-modifying code for indexing</a:t>
            </a:r>
          </a:p>
          <a:p>
            <a:r>
              <a:rPr lang="en-US" sz="2400" dirty="0"/>
              <a:t>David Wheeler, who earned the world’s first computer science PhD, invented the subroutine (“Wheeler jump”) for this machine</a:t>
            </a:r>
          </a:p>
          <a:p>
            <a:pPr lvl="1"/>
            <a:r>
              <a:rPr lang="en-US" sz="2000" dirty="0"/>
              <a:t>Users built a large library of useful subroutines</a:t>
            </a:r>
            <a:endParaRPr lang="en-US" sz="2400" dirty="0"/>
          </a:p>
          <a:p>
            <a:r>
              <a:rPr lang="en-US" sz="2400" dirty="0"/>
              <a:t>UK’s first commercial computer, LEO-I (Lyons Electronic Office), was based on EDSAC, ran business software in 1951</a:t>
            </a:r>
          </a:p>
          <a:p>
            <a:pPr lvl="1"/>
            <a:r>
              <a:rPr lang="en-US" sz="2000" dirty="0"/>
              <a:t>Software for LEO was still running in the 1980s in emulation on ICL mainframes!</a:t>
            </a:r>
          </a:p>
          <a:p>
            <a:r>
              <a:rPr lang="en-US" sz="2400" dirty="0"/>
              <a:t>EDSAC-II (1958) was first machine with </a:t>
            </a:r>
            <a:r>
              <a:rPr lang="en-US" sz="2400" dirty="0" err="1"/>
              <a:t>microprogrammed</a:t>
            </a:r>
            <a:r>
              <a:rPr lang="en-US" sz="2400" dirty="0"/>
              <a:t> control unit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06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computers:</a:t>
            </a:r>
            <a:br>
              <a:rPr lang="en-US" dirty="0"/>
            </a:br>
            <a:r>
              <a:rPr lang="en-US" dirty="0"/>
              <a:t>BINAC (1949) and UNIVAC (1951)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Eckert and </a:t>
            </a:r>
            <a:r>
              <a:rPr lang="en-US" dirty="0" err="1"/>
              <a:t>Mauchly</a:t>
            </a:r>
            <a:r>
              <a:rPr lang="en-US" dirty="0"/>
              <a:t> left </a:t>
            </a:r>
            <a:r>
              <a:rPr lang="en-US" dirty="0" err="1"/>
              <a:t>U.Penn</a:t>
            </a:r>
            <a:r>
              <a:rPr lang="en-US" dirty="0"/>
              <a:t> after patent rights disputes and formed the Eckert-</a:t>
            </a:r>
            <a:r>
              <a:rPr lang="en-US" dirty="0" err="1"/>
              <a:t>Mauchly</a:t>
            </a:r>
            <a:r>
              <a:rPr lang="en-US" dirty="0"/>
              <a:t> Computer Corporation</a:t>
            </a:r>
          </a:p>
          <a:p>
            <a:r>
              <a:rPr lang="en-US" dirty="0"/>
              <a:t>World’s first commercial computer was BINAC with two CPUs that checked each other</a:t>
            </a:r>
          </a:p>
          <a:p>
            <a:pPr lvl="1"/>
            <a:r>
              <a:rPr lang="en-US" dirty="0"/>
              <a:t>BINAC apparently never worked after shipment to first (only) customer</a:t>
            </a:r>
          </a:p>
          <a:p>
            <a:r>
              <a:rPr lang="en-US" dirty="0"/>
              <a:t>Second commercial computer was UNIVAC</a:t>
            </a:r>
          </a:p>
          <a:p>
            <a:pPr lvl="1"/>
            <a:r>
              <a:rPr lang="en-US" dirty="0"/>
              <a:t>Used mercury delay-line memory, 1000 words of 12 alpha characters</a:t>
            </a:r>
          </a:p>
          <a:p>
            <a:pPr lvl="1"/>
            <a:r>
              <a:rPr lang="en-US" dirty="0"/>
              <a:t>Famously used to predict presidential election in 1952</a:t>
            </a:r>
          </a:p>
          <a:p>
            <a:pPr lvl="1"/>
            <a:r>
              <a:rPr lang="en-US" dirty="0"/>
              <a:t>Eventually 46 units sold at &gt;$1M each</a:t>
            </a:r>
          </a:p>
          <a:p>
            <a:pPr lvl="1"/>
            <a:r>
              <a:rPr lang="en-US" dirty="0"/>
              <a:t>Often, </a:t>
            </a:r>
            <a:r>
              <a:rPr lang="en-US" dirty="0" err="1"/>
              <a:t>mistakingly</a:t>
            </a:r>
            <a:r>
              <a:rPr lang="en-US" dirty="0"/>
              <a:t> called the IBM UNIVAC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2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701 (1952)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IBM’s first commercial scientific computer</a:t>
            </a:r>
          </a:p>
          <a:p>
            <a:r>
              <a:rPr lang="en-US" dirty="0"/>
              <a:t>Main memory was 72 William’s Tubes, each 1Kib, for total of 2048 words of 36 bits each</a:t>
            </a:r>
          </a:p>
          <a:p>
            <a:pPr lvl="1"/>
            <a:r>
              <a:rPr lang="en-US" dirty="0"/>
              <a:t>Memory cycle time of 12µs</a:t>
            </a:r>
          </a:p>
          <a:p>
            <a:r>
              <a:rPr lang="en-US" dirty="0"/>
              <a:t>Accumulator ISA with </a:t>
            </a:r>
            <a:r>
              <a:rPr lang="en-US" dirty="0" err="1"/>
              <a:t>multipler</a:t>
            </a:r>
            <a:r>
              <a:rPr lang="en-US" dirty="0"/>
              <a:t>/quotient register</a:t>
            </a:r>
          </a:p>
          <a:p>
            <a:r>
              <a:rPr lang="en-US" dirty="0"/>
              <a:t>18-bit/36-bit numbers in sign-magnitude fixed-point</a:t>
            </a:r>
          </a:p>
          <a:p>
            <a:r>
              <a:rPr lang="en-US" dirty="0"/>
              <a:t>Misquote from Thomas Watson </a:t>
            </a:r>
            <a:r>
              <a:rPr lang="en-US" dirty="0" err="1"/>
              <a:t>Sr</a:t>
            </a:r>
            <a:r>
              <a:rPr lang="en-US" dirty="0"/>
              <a:t>/</a:t>
            </a:r>
            <a:r>
              <a:rPr lang="en-US" dirty="0" err="1"/>
              <a:t>Jr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b="1" i="1" dirty="0"/>
              <a:t>“I think there is a world market for maybe five computers”</a:t>
            </a:r>
          </a:p>
          <a:p>
            <a:r>
              <a:rPr lang="en-US" dirty="0"/>
              <a:t>Actually </a:t>
            </a:r>
            <a:r>
              <a:rPr lang="en-US" dirty="0" err="1"/>
              <a:t>TWJr</a:t>
            </a:r>
            <a:r>
              <a:rPr lang="en-US" dirty="0"/>
              <a:t> said at shareholder meeting: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b="1" i="1" dirty="0"/>
              <a:t>“as a result of our trip </a:t>
            </a:r>
            <a:r>
              <a:rPr lang="en-US" dirty="0"/>
              <a:t>[selling the 701]</a:t>
            </a:r>
            <a:r>
              <a:rPr lang="en-US" b="1" i="1" dirty="0"/>
              <a:t>, on which we expected to get orders for five machines, we came home with orders for 18.”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M_650_with_front_op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5183068" cy="430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650 (1953)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mass-produced computer</a:t>
            </a:r>
          </a:p>
          <a:p>
            <a:r>
              <a:rPr lang="en-US" dirty="0"/>
              <a:t>Low-end system with drum-based storage and digit serial ALU</a:t>
            </a:r>
          </a:p>
          <a:p>
            <a:r>
              <a:rPr lang="en-US" dirty="0"/>
              <a:t>Almost 2,000 produced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172200"/>
            <a:ext cx="3109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[Cushing Memorial Library and Archives, Texas A&amp;M,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05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Creative Commons Attribution 2.0 Generic ]</a:t>
            </a:r>
          </a:p>
        </p:txBody>
      </p:sp>
    </p:spTree>
    <p:extLst>
      <p:ext uri="{BB962C8B-B14F-4D97-AF65-F5344CB8AC3E}">
        <p14:creationId xmlns:p14="http://schemas.microsoft.com/office/powerpoint/2010/main" val="238544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650 Architecture</a:t>
            </a: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BCC2B-6753-0343-AD8A-1373827C71BE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52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6835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5715000" y="6172200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[From 650 Manual, © IBM]</a:t>
            </a: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0" y="1890713"/>
            <a:ext cx="2525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Magnetic Drum (1,000 or 2,000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10-digit decimal words)</a:t>
            </a:r>
          </a:p>
        </p:txBody>
      </p:sp>
      <p:sp>
        <p:nvSpPr>
          <p:cNvPr id="95241" name="Line 6"/>
          <p:cNvSpPr>
            <a:spLocks noChangeShapeType="1"/>
          </p:cNvSpPr>
          <p:nvPr/>
        </p:nvSpPr>
        <p:spPr bwMode="auto">
          <a:xfrm flipV="1">
            <a:off x="2239963" y="2562225"/>
            <a:ext cx="3476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2" name="Line 7"/>
          <p:cNvSpPr>
            <a:spLocks noChangeShapeType="1"/>
          </p:cNvSpPr>
          <p:nvPr/>
        </p:nvSpPr>
        <p:spPr bwMode="auto">
          <a:xfrm flipV="1">
            <a:off x="2887663" y="5589588"/>
            <a:ext cx="936625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3" name="Text Box 8"/>
          <p:cNvSpPr txBox="1">
            <a:spLocks noChangeArrowheads="1"/>
          </p:cNvSpPr>
          <p:nvPr/>
        </p:nvSpPr>
        <p:spPr bwMode="auto">
          <a:xfrm>
            <a:off x="1538288" y="5905500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20-digit accumulator</a:t>
            </a:r>
          </a:p>
        </p:txBody>
      </p:sp>
      <p:sp>
        <p:nvSpPr>
          <p:cNvPr id="95244" name="Text Box 9"/>
          <p:cNvSpPr txBox="1">
            <a:spLocks noChangeArrowheads="1"/>
          </p:cNvSpPr>
          <p:nvPr/>
        </p:nvSpPr>
        <p:spPr bwMode="auto">
          <a:xfrm>
            <a:off x="6791325" y="2117725"/>
            <a:ext cx="2154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Active instruction (including next program counter)</a:t>
            </a:r>
          </a:p>
        </p:txBody>
      </p:sp>
      <p:sp>
        <p:nvSpPr>
          <p:cNvPr id="95245" name="Line 10"/>
          <p:cNvSpPr>
            <a:spLocks noChangeShapeType="1"/>
          </p:cNvSpPr>
          <p:nvPr/>
        </p:nvSpPr>
        <p:spPr bwMode="auto">
          <a:xfrm flipH="1">
            <a:off x="7239000" y="3079750"/>
            <a:ext cx="185738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6" name="Line 11"/>
          <p:cNvSpPr>
            <a:spLocks noChangeShapeType="1"/>
          </p:cNvSpPr>
          <p:nvPr/>
        </p:nvSpPr>
        <p:spPr bwMode="auto">
          <a:xfrm flipH="1" flipV="1">
            <a:off x="5870575" y="4806950"/>
            <a:ext cx="725488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5247" name="Text Box 12"/>
          <p:cNvSpPr txBox="1">
            <a:spLocks noChangeArrowheads="1"/>
          </p:cNvSpPr>
          <p:nvPr/>
        </p:nvSpPr>
        <p:spPr bwMode="auto">
          <a:xfrm>
            <a:off x="6457950" y="5468938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Digit-serial ALU</a:t>
            </a:r>
          </a:p>
        </p:txBody>
      </p:sp>
    </p:spTree>
    <p:extLst>
      <p:ext uri="{BB962C8B-B14F-4D97-AF65-F5344CB8AC3E}">
        <p14:creationId xmlns:p14="http://schemas.microsoft.com/office/powerpoint/2010/main" val="407591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650 Instruction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and data in 10-digit decimal words</a:t>
            </a:r>
          </a:p>
          <a:p>
            <a:r>
              <a:rPr lang="en-US" dirty="0"/>
              <a:t>Instructions encode:</a:t>
            </a:r>
          </a:p>
          <a:p>
            <a:pPr lvl="1"/>
            <a:r>
              <a:rPr lang="en-US" dirty="0"/>
              <a:t>Two-digit </a:t>
            </a:r>
            <a:r>
              <a:rPr lang="en-US" dirty="0" err="1"/>
              <a:t>opcode</a:t>
            </a:r>
            <a:r>
              <a:rPr lang="en-US" dirty="0"/>
              <a:t> encoded 44 instructions in base instruction set, expandable to 97 instructions with options</a:t>
            </a:r>
          </a:p>
          <a:p>
            <a:pPr lvl="1"/>
            <a:r>
              <a:rPr lang="en-US" dirty="0"/>
              <a:t>Four-digit data address</a:t>
            </a:r>
          </a:p>
          <a:p>
            <a:pPr lvl="1"/>
            <a:r>
              <a:rPr lang="en-US" dirty="0"/>
              <a:t>Four-digit next instruction address</a:t>
            </a:r>
          </a:p>
          <a:p>
            <a:pPr lvl="2"/>
            <a:r>
              <a:rPr lang="en-US" dirty="0"/>
              <a:t>Programmer’s arrange code to minimize drum latency!</a:t>
            </a:r>
          </a:p>
          <a:p>
            <a:r>
              <a:rPr lang="en-US" dirty="0"/>
              <a:t>Special instructions added to compare value to all words on track</a:t>
            </a: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2AAD-6ABA-6844-AE00-C5515452B87A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2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Instruction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simple ISAs, mostly single-address accumulator-style machines, as high-speed circuitry was expensive</a:t>
            </a:r>
          </a:p>
          <a:p>
            <a:pPr lvl="1"/>
            <a:r>
              <a:rPr lang="en-US" dirty="0"/>
              <a:t>Based on earlier “calculator” model</a:t>
            </a:r>
          </a:p>
          <a:p>
            <a:r>
              <a:rPr lang="en-US" dirty="0"/>
              <a:t>Over time, appreciation of software needs shaped ISA</a:t>
            </a:r>
          </a:p>
          <a:p>
            <a:r>
              <a:rPr lang="en-US" dirty="0"/>
              <a:t>Index registers (Kilburn, Mark-1) added to avoid need for self-modifying code to step through array</a:t>
            </a:r>
          </a:p>
          <a:p>
            <a:r>
              <a:rPr lang="en-US" dirty="0"/>
              <a:t>Over time, more index registers were added</a:t>
            </a:r>
          </a:p>
          <a:p>
            <a:r>
              <a:rPr lang="en-US" dirty="0"/>
              <a:t>And more operations on the index registers</a:t>
            </a:r>
          </a:p>
          <a:p>
            <a:r>
              <a:rPr lang="en-US" dirty="0"/>
              <a:t>Eventually, just provide general-purpose registers (GPRs) and orthogonal instruction sets</a:t>
            </a:r>
          </a:p>
          <a:p>
            <a:r>
              <a:rPr lang="en-US" dirty="0"/>
              <a:t>But some other options explored…</a:t>
            </a:r>
          </a:p>
          <a:p>
            <a:pPr marL="4556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1035EF-36FE-5C47-9610-F958C9482DE5}" type="slidenum">
              <a:rPr lang="en-US"/>
              <a:pPr/>
              <a:t>4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48575" cy="831850"/>
          </a:xfrm>
        </p:spPr>
        <p:txBody>
          <a:bodyPr/>
          <a:lstStyle/>
          <a:p>
            <a:r>
              <a:rPr lang="en-US" dirty="0"/>
              <a:t>Computing Devices Then…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806450"/>
            <a:ext cx="74803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6172200"/>
            <a:ext cx="5868988" cy="282575"/>
          </a:xfrm>
        </p:spPr>
        <p:txBody>
          <a:bodyPr/>
          <a:lstStyle/>
          <a:p>
            <a:pPr marL="290513" indent="-290513" defTabSz="1006475">
              <a:buFontTx/>
              <a:buNone/>
              <a:tabLst>
                <a:tab pos="1146175" algn="l"/>
              </a:tabLst>
            </a:pPr>
            <a:r>
              <a:rPr lang="en-US" b="1" dirty="0"/>
              <a:t>EDSAC, University of Cambridge, UK, 1949</a:t>
            </a: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087438" y="1149350"/>
            <a:ext cx="180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162800" cy="685800"/>
          </a:xfrm>
        </p:spPr>
        <p:txBody>
          <a:bodyPr/>
          <a:lstStyle/>
          <a:p>
            <a:r>
              <a:rPr lang="en-US" dirty="0" err="1"/>
              <a:t>Burrough’s</a:t>
            </a:r>
            <a:r>
              <a:rPr lang="en-US" dirty="0"/>
              <a:t> B5000 Stack Architecture: </a:t>
            </a:r>
            <a:br>
              <a:rPr lang="en-US" dirty="0"/>
            </a:br>
            <a:r>
              <a:rPr lang="en-US" dirty="0"/>
              <a:t>Robert Barton, 1960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5562600"/>
          </a:xfrm>
        </p:spPr>
        <p:txBody>
          <a:bodyPr/>
          <a:lstStyle/>
          <a:p>
            <a:r>
              <a:rPr lang="en-US" dirty="0"/>
              <a:t>Hide instruction set completely from programmer using high-level language (ALGOL)</a:t>
            </a:r>
          </a:p>
          <a:p>
            <a:r>
              <a:rPr lang="en-US" dirty="0"/>
              <a:t>Use stack architecture to simplify compilation, expression evaluation, recursive subroutine calls, interrupt handling,…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A74ABC0C-88C9-DA45-98C4-A79748CE1D98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Expressions</a:t>
            </a:r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320B-2115-224A-AA24-CB4DE5D61A13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6299200" y="52705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a</a:t>
            </a:r>
          </a:p>
        </p:txBody>
      </p:sp>
      <p:sp>
        <p:nvSpPr>
          <p:cNvPr id="1093635" name="Rectangle 3"/>
          <p:cNvSpPr>
            <a:spLocks noChangeArrowheads="1"/>
          </p:cNvSpPr>
          <p:nvPr/>
        </p:nvSpPr>
        <p:spPr bwMode="auto">
          <a:xfrm>
            <a:off x="6299200" y="48133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b</a:t>
            </a:r>
          </a:p>
        </p:txBody>
      </p:sp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6299200" y="43561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c</a:t>
            </a:r>
          </a:p>
        </p:txBody>
      </p:sp>
      <p:sp>
        <p:nvSpPr>
          <p:cNvPr id="1093638" name="Rectangle 6"/>
          <p:cNvSpPr>
            <a:spLocks noChangeArrowheads="1"/>
          </p:cNvSpPr>
          <p:nvPr/>
        </p:nvSpPr>
        <p:spPr bwMode="auto">
          <a:xfrm>
            <a:off x="520700" y="1409700"/>
            <a:ext cx="32489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(a + b * c) / (a + d * c - e)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920875"/>
            <a:ext cx="3416300" cy="3019425"/>
            <a:chOff x="336" y="1210"/>
            <a:chExt cx="2152" cy="1902"/>
          </a:xfrm>
        </p:grpSpPr>
        <p:sp>
          <p:nvSpPr>
            <p:cNvPr id="1093640" name="Oval 8"/>
            <p:cNvSpPr>
              <a:spLocks noChangeArrowheads="1"/>
            </p:cNvSpPr>
            <p:nvPr/>
          </p:nvSpPr>
          <p:spPr bwMode="auto">
            <a:xfrm>
              <a:off x="1285" y="121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1" name="Oval 9"/>
            <p:cNvSpPr>
              <a:spLocks noChangeArrowheads="1"/>
            </p:cNvSpPr>
            <p:nvPr/>
          </p:nvSpPr>
          <p:spPr bwMode="auto">
            <a:xfrm>
              <a:off x="1973" y="178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2" name="Oval 10"/>
            <p:cNvSpPr>
              <a:spLocks noChangeArrowheads="1"/>
            </p:cNvSpPr>
            <p:nvPr/>
          </p:nvSpPr>
          <p:spPr bwMode="auto">
            <a:xfrm>
              <a:off x="1677" y="212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3" name="Line 11"/>
            <p:cNvSpPr>
              <a:spLocks noChangeShapeType="1"/>
            </p:cNvSpPr>
            <p:nvPr/>
          </p:nvSpPr>
          <p:spPr bwMode="auto">
            <a:xfrm flipH="1">
              <a:off x="749" y="1418"/>
              <a:ext cx="56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4" name="Line 12"/>
            <p:cNvSpPr>
              <a:spLocks noChangeShapeType="1"/>
            </p:cNvSpPr>
            <p:nvPr/>
          </p:nvSpPr>
          <p:spPr bwMode="auto">
            <a:xfrm>
              <a:off x="1541" y="1422"/>
              <a:ext cx="464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5" name="Line 13"/>
            <p:cNvSpPr>
              <a:spLocks noChangeShapeType="1"/>
            </p:cNvSpPr>
            <p:nvPr/>
          </p:nvSpPr>
          <p:spPr bwMode="auto">
            <a:xfrm>
              <a:off x="2209" y="2014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6" name="Line 14"/>
            <p:cNvSpPr>
              <a:spLocks noChangeShapeType="1"/>
            </p:cNvSpPr>
            <p:nvPr/>
          </p:nvSpPr>
          <p:spPr bwMode="auto">
            <a:xfrm flipH="1">
              <a:off x="1881" y="202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7" name="Oval 15"/>
            <p:cNvSpPr>
              <a:spLocks noChangeArrowheads="1"/>
            </p:cNvSpPr>
            <p:nvPr/>
          </p:nvSpPr>
          <p:spPr bwMode="auto">
            <a:xfrm>
              <a:off x="545" y="177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8" name="Oval 16"/>
            <p:cNvSpPr>
              <a:spLocks noChangeArrowheads="1"/>
            </p:cNvSpPr>
            <p:nvPr/>
          </p:nvSpPr>
          <p:spPr bwMode="auto">
            <a:xfrm>
              <a:off x="865" y="2118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49" name="Line 17"/>
            <p:cNvSpPr>
              <a:spLocks noChangeShapeType="1"/>
            </p:cNvSpPr>
            <p:nvPr/>
          </p:nvSpPr>
          <p:spPr bwMode="auto">
            <a:xfrm>
              <a:off x="781" y="200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0" name="Line 18"/>
            <p:cNvSpPr>
              <a:spLocks noChangeShapeType="1"/>
            </p:cNvSpPr>
            <p:nvPr/>
          </p:nvSpPr>
          <p:spPr bwMode="auto">
            <a:xfrm flipH="1">
              <a:off x="453" y="2014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1" name="Oval 19"/>
            <p:cNvSpPr>
              <a:spLocks noChangeArrowheads="1"/>
            </p:cNvSpPr>
            <p:nvPr/>
          </p:nvSpPr>
          <p:spPr bwMode="auto">
            <a:xfrm>
              <a:off x="1997" y="2474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2" name="Line 20"/>
            <p:cNvSpPr>
              <a:spLocks noChangeShapeType="1"/>
            </p:cNvSpPr>
            <p:nvPr/>
          </p:nvSpPr>
          <p:spPr bwMode="auto">
            <a:xfrm>
              <a:off x="1913" y="2358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3" name="Line 21"/>
            <p:cNvSpPr>
              <a:spLocks noChangeShapeType="1"/>
            </p:cNvSpPr>
            <p:nvPr/>
          </p:nvSpPr>
          <p:spPr bwMode="auto">
            <a:xfrm flipH="1">
              <a:off x="1617" y="238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4" name="Line 22"/>
            <p:cNvSpPr>
              <a:spLocks noChangeShapeType="1"/>
            </p:cNvSpPr>
            <p:nvPr/>
          </p:nvSpPr>
          <p:spPr bwMode="auto">
            <a:xfrm>
              <a:off x="2221" y="272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5" name="Line 23"/>
            <p:cNvSpPr>
              <a:spLocks noChangeShapeType="1"/>
            </p:cNvSpPr>
            <p:nvPr/>
          </p:nvSpPr>
          <p:spPr bwMode="auto">
            <a:xfrm flipH="1">
              <a:off x="1905" y="2718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6" name="Line 24"/>
            <p:cNvSpPr>
              <a:spLocks noChangeShapeType="1"/>
            </p:cNvSpPr>
            <p:nvPr/>
          </p:nvSpPr>
          <p:spPr bwMode="auto">
            <a:xfrm>
              <a:off x="1097" y="2358"/>
              <a:ext cx="88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57" name="Rectangle 25"/>
            <p:cNvSpPr>
              <a:spLocks noChangeArrowheads="1"/>
            </p:cNvSpPr>
            <p:nvPr/>
          </p:nvSpPr>
          <p:spPr bwMode="auto">
            <a:xfrm>
              <a:off x="1344" y="1228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/</a:t>
              </a:r>
            </a:p>
          </p:txBody>
        </p:sp>
        <p:sp>
          <p:nvSpPr>
            <p:cNvPr id="1093658" name="Rectangle 26"/>
            <p:cNvSpPr>
              <a:spLocks noChangeArrowheads="1"/>
            </p:cNvSpPr>
            <p:nvPr/>
          </p:nvSpPr>
          <p:spPr bwMode="auto">
            <a:xfrm>
              <a:off x="572" y="178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3659" name="Rectangle 27"/>
            <p:cNvSpPr>
              <a:spLocks noChangeArrowheads="1"/>
            </p:cNvSpPr>
            <p:nvPr/>
          </p:nvSpPr>
          <p:spPr bwMode="auto">
            <a:xfrm>
              <a:off x="912" y="217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3660" name="Rectangle 28"/>
            <p:cNvSpPr>
              <a:spLocks noChangeArrowheads="1"/>
            </p:cNvSpPr>
            <p:nvPr/>
          </p:nvSpPr>
          <p:spPr bwMode="auto">
            <a:xfrm>
              <a:off x="1700" y="213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3661" name="Rectangle 29"/>
            <p:cNvSpPr>
              <a:spLocks noChangeArrowheads="1"/>
            </p:cNvSpPr>
            <p:nvPr/>
          </p:nvSpPr>
          <p:spPr bwMode="auto">
            <a:xfrm>
              <a:off x="336" y="2118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3662" name="Rectangle 30"/>
            <p:cNvSpPr>
              <a:spLocks noChangeArrowheads="1"/>
            </p:cNvSpPr>
            <p:nvPr/>
          </p:nvSpPr>
          <p:spPr bwMode="auto">
            <a:xfrm>
              <a:off x="2292" y="20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093663" name="Rectangle 31"/>
            <p:cNvSpPr>
              <a:spLocks noChangeArrowheads="1"/>
            </p:cNvSpPr>
            <p:nvPr/>
          </p:nvSpPr>
          <p:spPr bwMode="auto">
            <a:xfrm>
              <a:off x="2028" y="1804"/>
              <a:ext cx="1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-</a:t>
              </a:r>
            </a:p>
          </p:txBody>
        </p:sp>
        <p:sp>
          <p:nvSpPr>
            <p:cNvPr id="1093664" name="Rectangle 32"/>
            <p:cNvSpPr>
              <a:spLocks noChangeArrowheads="1"/>
            </p:cNvSpPr>
            <p:nvPr/>
          </p:nvSpPr>
          <p:spPr bwMode="auto">
            <a:xfrm>
              <a:off x="1516" y="2490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3665" name="Rectangle 33"/>
            <p:cNvSpPr>
              <a:spLocks noChangeArrowheads="1"/>
            </p:cNvSpPr>
            <p:nvPr/>
          </p:nvSpPr>
          <p:spPr bwMode="auto">
            <a:xfrm>
              <a:off x="1108" y="2454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3666" name="Rectangle 34"/>
            <p:cNvSpPr>
              <a:spLocks noChangeArrowheads="1"/>
            </p:cNvSpPr>
            <p:nvPr/>
          </p:nvSpPr>
          <p:spPr bwMode="auto">
            <a:xfrm>
              <a:off x="1760" y="2800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093667" name="Rectangle 35"/>
            <p:cNvSpPr>
              <a:spLocks noChangeArrowheads="1"/>
            </p:cNvSpPr>
            <p:nvPr/>
          </p:nvSpPr>
          <p:spPr bwMode="auto">
            <a:xfrm>
              <a:off x="2292" y="2862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3668" name="Rectangle 36"/>
            <p:cNvSpPr>
              <a:spLocks noChangeArrowheads="1"/>
            </p:cNvSpPr>
            <p:nvPr/>
          </p:nvSpPr>
          <p:spPr bwMode="auto">
            <a:xfrm>
              <a:off x="2052" y="252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3669" name="Line 37"/>
            <p:cNvSpPr>
              <a:spLocks noChangeShapeType="1"/>
            </p:cNvSpPr>
            <p:nvPr/>
          </p:nvSpPr>
          <p:spPr bwMode="auto">
            <a:xfrm flipH="1">
              <a:off x="781" y="2370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70" name="Rectangle 38"/>
            <p:cNvSpPr>
              <a:spLocks noChangeArrowheads="1"/>
            </p:cNvSpPr>
            <p:nvPr/>
          </p:nvSpPr>
          <p:spPr bwMode="auto">
            <a:xfrm>
              <a:off x="636" y="245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</a:t>
              </a:r>
            </a:p>
          </p:txBody>
        </p:sp>
      </p:grpSp>
      <p:sp>
        <p:nvSpPr>
          <p:cNvPr id="1093671" name="Rectangle 39"/>
          <p:cNvSpPr>
            <a:spLocks noChangeArrowheads="1"/>
          </p:cNvSpPr>
          <p:nvPr/>
        </p:nvSpPr>
        <p:spPr bwMode="auto">
          <a:xfrm>
            <a:off x="466725" y="5181600"/>
            <a:ext cx="3811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Reverse Polish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	a b c * + a d c * + e - /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546224" y="5930905"/>
            <a:ext cx="1006475" cy="646113"/>
            <a:chOff x="950" y="3744"/>
            <a:chExt cx="634" cy="407"/>
          </a:xfrm>
        </p:grpSpPr>
        <p:sp>
          <p:nvSpPr>
            <p:cNvPr id="1093673" name="Line 41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74" name="Text Box 42"/>
            <p:cNvSpPr txBox="1">
              <a:spLocks noChangeArrowheads="1"/>
            </p:cNvSpPr>
            <p:nvPr/>
          </p:nvSpPr>
          <p:spPr bwMode="auto">
            <a:xfrm>
              <a:off x="950" y="3860"/>
              <a:ext cx="63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push a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752601" y="5943605"/>
            <a:ext cx="1020763" cy="646113"/>
            <a:chOff x="950" y="3744"/>
            <a:chExt cx="643" cy="407"/>
          </a:xfrm>
        </p:grpSpPr>
        <p:sp>
          <p:nvSpPr>
            <p:cNvPr id="1093676" name="Line 44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77" name="Text Box 45"/>
            <p:cNvSpPr txBox="1">
              <a:spLocks noChangeArrowheads="1"/>
            </p:cNvSpPr>
            <p:nvPr/>
          </p:nvSpPr>
          <p:spPr bwMode="auto">
            <a:xfrm>
              <a:off x="950" y="3860"/>
              <a:ext cx="64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push b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981200" y="5943605"/>
            <a:ext cx="990600" cy="646113"/>
            <a:chOff x="950" y="3744"/>
            <a:chExt cx="624" cy="407"/>
          </a:xfrm>
        </p:grpSpPr>
        <p:sp>
          <p:nvSpPr>
            <p:cNvPr id="1093679" name="Line 47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80" name="Text Box 48"/>
            <p:cNvSpPr txBox="1">
              <a:spLocks noChangeArrowheads="1"/>
            </p:cNvSpPr>
            <p:nvPr/>
          </p:nvSpPr>
          <p:spPr bwMode="auto">
            <a:xfrm>
              <a:off x="950" y="3860"/>
              <a:ext cx="62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push c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141537" y="5943605"/>
            <a:ext cx="1211263" cy="646113"/>
            <a:chOff x="950" y="3744"/>
            <a:chExt cx="763" cy="407"/>
          </a:xfrm>
        </p:grpSpPr>
        <p:sp>
          <p:nvSpPr>
            <p:cNvPr id="1093682" name="Line 50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83" name="Text Box 51"/>
            <p:cNvSpPr txBox="1">
              <a:spLocks noChangeArrowheads="1"/>
            </p:cNvSpPr>
            <p:nvPr/>
          </p:nvSpPr>
          <p:spPr bwMode="auto">
            <a:xfrm>
              <a:off x="950" y="3860"/>
              <a:ext cx="76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multiply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56200" y="4521200"/>
            <a:ext cx="1143000" cy="609600"/>
            <a:chOff x="2640" y="2832"/>
            <a:chExt cx="720" cy="384"/>
          </a:xfrm>
        </p:grpSpPr>
        <p:sp>
          <p:nvSpPr>
            <p:cNvPr id="1093685" name="Line 53"/>
            <p:cNvSpPr>
              <a:spLocks noChangeShapeType="1"/>
            </p:cNvSpPr>
            <p:nvPr/>
          </p:nvSpPr>
          <p:spPr bwMode="auto">
            <a:xfrm flipH="1">
              <a:off x="3120" y="283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3686" name="Line 54"/>
            <p:cNvSpPr>
              <a:spLocks noChangeShapeType="1"/>
            </p:cNvSpPr>
            <p:nvPr/>
          </p:nvSpPr>
          <p:spPr bwMode="auto">
            <a:xfrm flipH="1" flipV="1">
              <a:off x="312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880" y="2880"/>
              <a:ext cx="264" cy="302"/>
              <a:chOff x="2825" y="2876"/>
              <a:chExt cx="264" cy="302"/>
            </a:xfrm>
          </p:grpSpPr>
          <p:sp>
            <p:nvSpPr>
              <p:cNvPr id="1093688" name="Oval 56"/>
              <p:cNvSpPr>
                <a:spLocks noChangeArrowheads="1"/>
              </p:cNvSpPr>
              <p:nvPr/>
            </p:nvSpPr>
            <p:spPr bwMode="auto">
              <a:xfrm>
                <a:off x="2825" y="2876"/>
                <a:ext cx="264" cy="26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689" name="Rectangle 5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56127A"/>
                    </a:solidFill>
                    <a:latin typeface="Calibri"/>
                    <a:ea typeface="ＭＳ Ｐゴシック"/>
                    <a:cs typeface="Calibri"/>
                  </a:rPr>
                  <a:t>*</a:t>
                </a:r>
              </a:p>
            </p:txBody>
          </p:sp>
        </p:grpSp>
        <p:sp>
          <p:nvSpPr>
            <p:cNvPr id="1093690" name="Freeform 58"/>
            <p:cNvSpPr>
              <a:spLocks/>
            </p:cNvSpPr>
            <p:nvPr/>
          </p:nvSpPr>
          <p:spPr bwMode="auto">
            <a:xfrm>
              <a:off x="2640" y="3024"/>
              <a:ext cx="576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576" y="192"/>
                </a:cxn>
              </a:cxnLst>
              <a:rect l="0" t="0" r="r" b="b"/>
              <a:pathLst>
                <a:path w="576" h="192">
                  <a:moveTo>
                    <a:pt x="240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576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6045200" y="2451100"/>
            <a:ext cx="2228850" cy="3794126"/>
            <a:chOff x="3808" y="1544"/>
            <a:chExt cx="1404" cy="2390"/>
          </a:xfrm>
        </p:grpSpPr>
        <p:sp>
          <p:nvSpPr>
            <p:cNvPr id="1093692" name="Text Box 60"/>
            <p:cNvSpPr txBox="1">
              <a:spLocks noChangeArrowheads="1"/>
            </p:cNvSpPr>
            <p:nvPr/>
          </p:nvSpPr>
          <p:spPr bwMode="auto">
            <a:xfrm>
              <a:off x="3808" y="3643"/>
              <a:ext cx="140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Evaluation Stack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3968" y="1544"/>
              <a:ext cx="1224" cy="2064"/>
              <a:chOff x="4360" y="1544"/>
              <a:chExt cx="1224" cy="2064"/>
            </a:xfrm>
          </p:grpSpPr>
          <p:grpSp>
            <p:nvGrpSpPr>
              <p:cNvPr id="11" name="Group 62"/>
              <p:cNvGrpSpPr>
                <a:grpSpLocks/>
              </p:cNvGrpSpPr>
              <p:nvPr/>
            </p:nvGrpSpPr>
            <p:grpSpPr bwMode="auto">
              <a:xfrm>
                <a:off x="4360" y="1544"/>
                <a:ext cx="1224" cy="2064"/>
                <a:chOff x="3664" y="1552"/>
                <a:chExt cx="1920" cy="2064"/>
              </a:xfrm>
            </p:grpSpPr>
            <p:sp>
              <p:nvSpPr>
                <p:cNvPr id="109369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58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369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664" y="3616"/>
                  <a:ext cx="19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36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66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093698" name="Line 66"/>
              <p:cNvSpPr>
                <a:spLocks noChangeShapeType="1"/>
              </p:cNvSpPr>
              <p:nvPr/>
            </p:nvSpPr>
            <p:spPr bwMode="auto">
              <a:xfrm>
                <a:off x="4360" y="187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699" name="Line 67"/>
              <p:cNvSpPr>
                <a:spLocks noChangeShapeType="1"/>
              </p:cNvSpPr>
              <p:nvPr/>
            </p:nvSpPr>
            <p:spPr bwMode="auto">
              <a:xfrm>
                <a:off x="4360" y="216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0" name="Line 68"/>
              <p:cNvSpPr>
                <a:spLocks noChangeShapeType="1"/>
              </p:cNvSpPr>
              <p:nvPr/>
            </p:nvSpPr>
            <p:spPr bwMode="auto">
              <a:xfrm>
                <a:off x="4360" y="2448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1" name="Line 69"/>
              <p:cNvSpPr>
                <a:spLocks noChangeShapeType="1"/>
              </p:cNvSpPr>
              <p:nvPr/>
            </p:nvSpPr>
            <p:spPr bwMode="auto">
              <a:xfrm>
                <a:off x="4360" y="2736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2" name="Line 70"/>
              <p:cNvSpPr>
                <a:spLocks noChangeShapeType="1"/>
              </p:cNvSpPr>
              <p:nvPr/>
            </p:nvSpPr>
            <p:spPr bwMode="auto">
              <a:xfrm>
                <a:off x="4360" y="3024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3703" name="Line 71"/>
              <p:cNvSpPr>
                <a:spLocks noChangeShapeType="1"/>
              </p:cNvSpPr>
              <p:nvPr/>
            </p:nvSpPr>
            <p:spPr bwMode="auto">
              <a:xfrm>
                <a:off x="4360" y="331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299200" y="4343400"/>
            <a:ext cx="1947863" cy="896938"/>
            <a:chOff x="3944" y="864"/>
            <a:chExt cx="1227" cy="565"/>
          </a:xfrm>
        </p:grpSpPr>
        <p:sp>
          <p:nvSpPr>
            <p:cNvPr id="1093705" name="Rectangle 73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 * c</a:t>
              </a:r>
            </a:p>
          </p:txBody>
        </p:sp>
        <p:sp>
          <p:nvSpPr>
            <p:cNvPr id="1093706" name="Rectangle 74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7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 animBg="1" autoUpdateAnimBg="0"/>
      <p:bldP spid="1093635" grpId="0" animBg="1" autoUpdateAnimBg="0"/>
      <p:bldP spid="1093636" grpId="0" animBg="1" autoUpdateAnimBg="0"/>
      <p:bldP spid="109367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Expressions</a:t>
            </a: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7DB5-DCA9-7F45-84E5-CE6FCB5DB23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6299200" y="52705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a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520700" y="1409700"/>
            <a:ext cx="32489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(a + b * c) / (a + d * c - 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920875"/>
            <a:ext cx="3416300" cy="3019425"/>
            <a:chOff x="336" y="1210"/>
            <a:chExt cx="2152" cy="1902"/>
          </a:xfrm>
        </p:grpSpPr>
        <p:sp>
          <p:nvSpPr>
            <p:cNvPr id="1095686" name="Oval 6"/>
            <p:cNvSpPr>
              <a:spLocks noChangeArrowheads="1"/>
            </p:cNvSpPr>
            <p:nvPr/>
          </p:nvSpPr>
          <p:spPr bwMode="auto">
            <a:xfrm>
              <a:off x="1285" y="121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87" name="Oval 7"/>
            <p:cNvSpPr>
              <a:spLocks noChangeArrowheads="1"/>
            </p:cNvSpPr>
            <p:nvPr/>
          </p:nvSpPr>
          <p:spPr bwMode="auto">
            <a:xfrm>
              <a:off x="1973" y="178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88" name="Oval 8"/>
            <p:cNvSpPr>
              <a:spLocks noChangeArrowheads="1"/>
            </p:cNvSpPr>
            <p:nvPr/>
          </p:nvSpPr>
          <p:spPr bwMode="auto">
            <a:xfrm>
              <a:off x="1677" y="212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89" name="Line 9"/>
            <p:cNvSpPr>
              <a:spLocks noChangeShapeType="1"/>
            </p:cNvSpPr>
            <p:nvPr/>
          </p:nvSpPr>
          <p:spPr bwMode="auto">
            <a:xfrm flipH="1">
              <a:off x="749" y="1418"/>
              <a:ext cx="56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0" name="Line 10"/>
            <p:cNvSpPr>
              <a:spLocks noChangeShapeType="1"/>
            </p:cNvSpPr>
            <p:nvPr/>
          </p:nvSpPr>
          <p:spPr bwMode="auto">
            <a:xfrm>
              <a:off x="1541" y="1422"/>
              <a:ext cx="464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1" name="Line 11"/>
            <p:cNvSpPr>
              <a:spLocks noChangeShapeType="1"/>
            </p:cNvSpPr>
            <p:nvPr/>
          </p:nvSpPr>
          <p:spPr bwMode="auto">
            <a:xfrm>
              <a:off x="2209" y="2014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2" name="Line 12"/>
            <p:cNvSpPr>
              <a:spLocks noChangeShapeType="1"/>
            </p:cNvSpPr>
            <p:nvPr/>
          </p:nvSpPr>
          <p:spPr bwMode="auto">
            <a:xfrm flipH="1">
              <a:off x="1881" y="202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3" name="Oval 13"/>
            <p:cNvSpPr>
              <a:spLocks noChangeArrowheads="1"/>
            </p:cNvSpPr>
            <p:nvPr/>
          </p:nvSpPr>
          <p:spPr bwMode="auto">
            <a:xfrm>
              <a:off x="545" y="177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4" name="Oval 14"/>
            <p:cNvSpPr>
              <a:spLocks noChangeArrowheads="1"/>
            </p:cNvSpPr>
            <p:nvPr/>
          </p:nvSpPr>
          <p:spPr bwMode="auto">
            <a:xfrm>
              <a:off x="865" y="2118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5" name="Line 15"/>
            <p:cNvSpPr>
              <a:spLocks noChangeShapeType="1"/>
            </p:cNvSpPr>
            <p:nvPr/>
          </p:nvSpPr>
          <p:spPr bwMode="auto">
            <a:xfrm>
              <a:off x="781" y="200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6" name="Line 16"/>
            <p:cNvSpPr>
              <a:spLocks noChangeShapeType="1"/>
            </p:cNvSpPr>
            <p:nvPr/>
          </p:nvSpPr>
          <p:spPr bwMode="auto">
            <a:xfrm flipH="1">
              <a:off x="453" y="2014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7" name="Oval 17"/>
            <p:cNvSpPr>
              <a:spLocks noChangeArrowheads="1"/>
            </p:cNvSpPr>
            <p:nvPr/>
          </p:nvSpPr>
          <p:spPr bwMode="auto">
            <a:xfrm>
              <a:off x="1997" y="2474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8" name="Line 18"/>
            <p:cNvSpPr>
              <a:spLocks noChangeShapeType="1"/>
            </p:cNvSpPr>
            <p:nvPr/>
          </p:nvSpPr>
          <p:spPr bwMode="auto">
            <a:xfrm>
              <a:off x="1913" y="2358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699" name="Line 19"/>
            <p:cNvSpPr>
              <a:spLocks noChangeShapeType="1"/>
            </p:cNvSpPr>
            <p:nvPr/>
          </p:nvSpPr>
          <p:spPr bwMode="auto">
            <a:xfrm flipH="1">
              <a:off x="1617" y="238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0" name="Line 20"/>
            <p:cNvSpPr>
              <a:spLocks noChangeShapeType="1"/>
            </p:cNvSpPr>
            <p:nvPr/>
          </p:nvSpPr>
          <p:spPr bwMode="auto">
            <a:xfrm>
              <a:off x="2221" y="272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1" name="Line 21"/>
            <p:cNvSpPr>
              <a:spLocks noChangeShapeType="1"/>
            </p:cNvSpPr>
            <p:nvPr/>
          </p:nvSpPr>
          <p:spPr bwMode="auto">
            <a:xfrm flipH="1">
              <a:off x="1905" y="2718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2" name="Line 22"/>
            <p:cNvSpPr>
              <a:spLocks noChangeShapeType="1"/>
            </p:cNvSpPr>
            <p:nvPr/>
          </p:nvSpPr>
          <p:spPr bwMode="auto">
            <a:xfrm>
              <a:off x="1097" y="2358"/>
              <a:ext cx="88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03" name="Rectangle 23"/>
            <p:cNvSpPr>
              <a:spLocks noChangeArrowheads="1"/>
            </p:cNvSpPr>
            <p:nvPr/>
          </p:nvSpPr>
          <p:spPr bwMode="auto">
            <a:xfrm>
              <a:off x="1344" y="1228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/</a:t>
              </a:r>
            </a:p>
          </p:txBody>
        </p:sp>
        <p:sp>
          <p:nvSpPr>
            <p:cNvPr id="1095704" name="Rectangle 24"/>
            <p:cNvSpPr>
              <a:spLocks noChangeArrowheads="1"/>
            </p:cNvSpPr>
            <p:nvPr/>
          </p:nvSpPr>
          <p:spPr bwMode="auto">
            <a:xfrm>
              <a:off x="572" y="178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5705" name="Rectangle 25"/>
            <p:cNvSpPr>
              <a:spLocks noChangeArrowheads="1"/>
            </p:cNvSpPr>
            <p:nvPr/>
          </p:nvSpPr>
          <p:spPr bwMode="auto">
            <a:xfrm>
              <a:off x="912" y="217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5706" name="Rectangle 26"/>
            <p:cNvSpPr>
              <a:spLocks noChangeArrowheads="1"/>
            </p:cNvSpPr>
            <p:nvPr/>
          </p:nvSpPr>
          <p:spPr bwMode="auto">
            <a:xfrm>
              <a:off x="1700" y="213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5707" name="Rectangle 27"/>
            <p:cNvSpPr>
              <a:spLocks noChangeArrowheads="1"/>
            </p:cNvSpPr>
            <p:nvPr/>
          </p:nvSpPr>
          <p:spPr bwMode="auto">
            <a:xfrm>
              <a:off x="336" y="2118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5708" name="Rectangle 28"/>
            <p:cNvSpPr>
              <a:spLocks noChangeArrowheads="1"/>
            </p:cNvSpPr>
            <p:nvPr/>
          </p:nvSpPr>
          <p:spPr bwMode="auto">
            <a:xfrm>
              <a:off x="2292" y="20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095709" name="Rectangle 29"/>
            <p:cNvSpPr>
              <a:spLocks noChangeArrowheads="1"/>
            </p:cNvSpPr>
            <p:nvPr/>
          </p:nvSpPr>
          <p:spPr bwMode="auto">
            <a:xfrm>
              <a:off x="2028" y="1804"/>
              <a:ext cx="1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-</a:t>
              </a:r>
            </a:p>
          </p:txBody>
        </p:sp>
        <p:sp>
          <p:nvSpPr>
            <p:cNvPr id="1095710" name="Rectangle 30"/>
            <p:cNvSpPr>
              <a:spLocks noChangeArrowheads="1"/>
            </p:cNvSpPr>
            <p:nvPr/>
          </p:nvSpPr>
          <p:spPr bwMode="auto">
            <a:xfrm>
              <a:off x="1516" y="2490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</a:t>
              </a:r>
            </a:p>
          </p:txBody>
        </p:sp>
        <p:sp>
          <p:nvSpPr>
            <p:cNvPr id="1095711" name="Rectangle 31"/>
            <p:cNvSpPr>
              <a:spLocks noChangeArrowheads="1"/>
            </p:cNvSpPr>
            <p:nvPr/>
          </p:nvSpPr>
          <p:spPr bwMode="auto">
            <a:xfrm>
              <a:off x="1108" y="2454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5712" name="Rectangle 32"/>
            <p:cNvSpPr>
              <a:spLocks noChangeArrowheads="1"/>
            </p:cNvSpPr>
            <p:nvPr/>
          </p:nvSpPr>
          <p:spPr bwMode="auto">
            <a:xfrm>
              <a:off x="1760" y="2800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095713" name="Rectangle 33"/>
            <p:cNvSpPr>
              <a:spLocks noChangeArrowheads="1"/>
            </p:cNvSpPr>
            <p:nvPr/>
          </p:nvSpPr>
          <p:spPr bwMode="auto">
            <a:xfrm>
              <a:off x="2292" y="2862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c</a:t>
              </a:r>
            </a:p>
          </p:txBody>
        </p:sp>
        <p:sp>
          <p:nvSpPr>
            <p:cNvPr id="1095714" name="Rectangle 34"/>
            <p:cNvSpPr>
              <a:spLocks noChangeArrowheads="1"/>
            </p:cNvSpPr>
            <p:nvPr/>
          </p:nvSpPr>
          <p:spPr bwMode="auto">
            <a:xfrm>
              <a:off x="2052" y="252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*</a:t>
              </a:r>
            </a:p>
          </p:txBody>
        </p:sp>
        <p:sp>
          <p:nvSpPr>
            <p:cNvPr id="1095715" name="Line 35"/>
            <p:cNvSpPr>
              <a:spLocks noChangeShapeType="1"/>
            </p:cNvSpPr>
            <p:nvPr/>
          </p:nvSpPr>
          <p:spPr bwMode="auto">
            <a:xfrm flipH="1">
              <a:off x="781" y="2370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16" name="Rectangle 36"/>
            <p:cNvSpPr>
              <a:spLocks noChangeArrowheads="1"/>
            </p:cNvSpPr>
            <p:nvPr/>
          </p:nvSpPr>
          <p:spPr bwMode="auto">
            <a:xfrm>
              <a:off x="636" y="245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</a:t>
              </a:r>
            </a:p>
          </p:txBody>
        </p:sp>
      </p:grpSp>
      <p:sp>
        <p:nvSpPr>
          <p:cNvPr id="1095717" name="Rectangle 37"/>
          <p:cNvSpPr>
            <a:spLocks noChangeArrowheads="1"/>
          </p:cNvSpPr>
          <p:nvPr/>
        </p:nvSpPr>
        <p:spPr bwMode="auto">
          <a:xfrm>
            <a:off x="466725" y="5181600"/>
            <a:ext cx="3811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Reverse Polish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	a b c * + a d c * + e - /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362200" y="5905505"/>
            <a:ext cx="655638" cy="646113"/>
            <a:chOff x="950" y="3744"/>
            <a:chExt cx="413" cy="407"/>
          </a:xfrm>
        </p:grpSpPr>
        <p:sp>
          <p:nvSpPr>
            <p:cNvPr id="1095719" name="Line 39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0" name="Text Box 40"/>
            <p:cNvSpPr txBox="1">
              <a:spLocks noChangeArrowheads="1"/>
            </p:cNvSpPr>
            <p:nvPr/>
          </p:nvSpPr>
          <p:spPr bwMode="auto">
            <a:xfrm>
              <a:off x="950" y="3860"/>
              <a:ext cx="4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add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156200" y="4991100"/>
            <a:ext cx="1143000" cy="609600"/>
            <a:chOff x="3248" y="3144"/>
            <a:chExt cx="720" cy="384"/>
          </a:xfrm>
        </p:grpSpPr>
        <p:sp>
          <p:nvSpPr>
            <p:cNvPr id="1095722" name="Line 42"/>
            <p:cNvSpPr>
              <a:spLocks noChangeShapeType="1"/>
            </p:cNvSpPr>
            <p:nvPr/>
          </p:nvSpPr>
          <p:spPr bwMode="auto">
            <a:xfrm flipH="1">
              <a:off x="3728" y="314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3" name="Line 43"/>
            <p:cNvSpPr>
              <a:spLocks noChangeShapeType="1"/>
            </p:cNvSpPr>
            <p:nvPr/>
          </p:nvSpPr>
          <p:spPr bwMode="auto">
            <a:xfrm flipH="1" flipV="1">
              <a:off x="3728" y="338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4" name="Oval 44"/>
            <p:cNvSpPr>
              <a:spLocks noChangeArrowheads="1"/>
            </p:cNvSpPr>
            <p:nvPr/>
          </p:nvSpPr>
          <p:spPr bwMode="auto">
            <a:xfrm>
              <a:off x="3488" y="319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095725" name="Rectangle 45"/>
            <p:cNvSpPr>
              <a:spLocks noChangeArrowheads="1"/>
            </p:cNvSpPr>
            <p:nvPr/>
          </p:nvSpPr>
          <p:spPr bwMode="auto">
            <a:xfrm>
              <a:off x="3503" y="318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095726" name="Freeform 46"/>
            <p:cNvSpPr>
              <a:spLocks/>
            </p:cNvSpPr>
            <p:nvPr/>
          </p:nvSpPr>
          <p:spPr bwMode="auto">
            <a:xfrm>
              <a:off x="3248" y="3336"/>
              <a:ext cx="576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576" y="192"/>
                </a:cxn>
              </a:cxnLst>
              <a:rect l="0" t="0" r="r" b="b"/>
              <a:pathLst>
                <a:path w="576" h="192">
                  <a:moveTo>
                    <a:pt x="240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576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045200" y="2451100"/>
            <a:ext cx="2228850" cy="3794126"/>
            <a:chOff x="3808" y="1544"/>
            <a:chExt cx="1404" cy="2390"/>
          </a:xfrm>
        </p:grpSpPr>
        <p:sp>
          <p:nvSpPr>
            <p:cNvPr id="1095728" name="Text Box 48"/>
            <p:cNvSpPr txBox="1">
              <a:spLocks noChangeArrowheads="1"/>
            </p:cNvSpPr>
            <p:nvPr/>
          </p:nvSpPr>
          <p:spPr bwMode="auto">
            <a:xfrm>
              <a:off x="3808" y="3643"/>
              <a:ext cx="140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Evaluation Stack</a:t>
              </a:r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968" y="1544"/>
              <a:ext cx="1224" cy="2064"/>
              <a:chOff x="4360" y="1544"/>
              <a:chExt cx="1224" cy="2064"/>
            </a:xfrm>
          </p:grpSpPr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4360" y="1544"/>
                <a:ext cx="1224" cy="2064"/>
                <a:chOff x="3664" y="1552"/>
                <a:chExt cx="1920" cy="2064"/>
              </a:xfrm>
            </p:grpSpPr>
            <p:sp>
              <p:nvSpPr>
                <p:cNvPr id="109573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558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57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664" y="3616"/>
                  <a:ext cx="19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09573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366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1095734" name="Line 54"/>
              <p:cNvSpPr>
                <a:spLocks noChangeShapeType="1"/>
              </p:cNvSpPr>
              <p:nvPr/>
            </p:nvSpPr>
            <p:spPr bwMode="auto">
              <a:xfrm>
                <a:off x="4360" y="187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5" name="Line 55"/>
              <p:cNvSpPr>
                <a:spLocks noChangeShapeType="1"/>
              </p:cNvSpPr>
              <p:nvPr/>
            </p:nvSpPr>
            <p:spPr bwMode="auto">
              <a:xfrm>
                <a:off x="4360" y="216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6" name="Line 56"/>
              <p:cNvSpPr>
                <a:spLocks noChangeShapeType="1"/>
              </p:cNvSpPr>
              <p:nvPr/>
            </p:nvSpPr>
            <p:spPr bwMode="auto">
              <a:xfrm>
                <a:off x="4360" y="2448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7" name="Line 57"/>
              <p:cNvSpPr>
                <a:spLocks noChangeShapeType="1"/>
              </p:cNvSpPr>
              <p:nvPr/>
            </p:nvSpPr>
            <p:spPr bwMode="auto">
              <a:xfrm>
                <a:off x="4360" y="2736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8" name="Line 58"/>
              <p:cNvSpPr>
                <a:spLocks noChangeShapeType="1"/>
              </p:cNvSpPr>
              <p:nvPr/>
            </p:nvSpPr>
            <p:spPr bwMode="auto">
              <a:xfrm>
                <a:off x="4360" y="3024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095739" name="Line 59"/>
              <p:cNvSpPr>
                <a:spLocks noChangeShapeType="1"/>
              </p:cNvSpPr>
              <p:nvPr/>
            </p:nvSpPr>
            <p:spPr bwMode="auto">
              <a:xfrm>
                <a:off x="4360" y="331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286500" y="4343400"/>
            <a:ext cx="1947863" cy="922338"/>
            <a:chOff x="3944" y="864"/>
            <a:chExt cx="1227" cy="565"/>
          </a:xfrm>
        </p:grpSpPr>
        <p:sp>
          <p:nvSpPr>
            <p:cNvPr id="1095741" name="Rectangle 61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b * c</a:t>
              </a:r>
            </a:p>
          </p:txBody>
        </p:sp>
        <p:sp>
          <p:nvSpPr>
            <p:cNvPr id="1095742" name="Rectangle 62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286500" y="4813300"/>
            <a:ext cx="1947863" cy="922338"/>
            <a:chOff x="3944" y="864"/>
            <a:chExt cx="1227" cy="565"/>
          </a:xfrm>
        </p:grpSpPr>
        <p:sp>
          <p:nvSpPr>
            <p:cNvPr id="1095744" name="Rectangle 64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 + b * c</a:t>
              </a:r>
            </a:p>
          </p:txBody>
        </p:sp>
        <p:sp>
          <p:nvSpPr>
            <p:cNvPr id="1095745" name="Rectangle 65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18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IBM’s Big Bet: 360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early 1960s, IBM had several incompatible families of computer:</a:t>
            </a:r>
          </a:p>
          <a:p>
            <a:pPr marL="1035050" lvl="4" indent="0">
              <a:buNone/>
            </a:pPr>
            <a:r>
              <a:rPr lang="en-US" sz="2400" dirty="0"/>
              <a:t>701 → 7094</a:t>
            </a:r>
          </a:p>
          <a:p>
            <a:pPr marL="1035050" lvl="4" indent="0">
              <a:buNone/>
            </a:pPr>
            <a:r>
              <a:rPr lang="en-US" sz="2400" dirty="0"/>
              <a:t>650 →  7074</a:t>
            </a:r>
          </a:p>
          <a:p>
            <a:pPr marL="1035050" lvl="4" indent="0">
              <a:buNone/>
            </a:pPr>
            <a:r>
              <a:rPr lang="en-US" sz="2400" dirty="0"/>
              <a:t>702 →  7080</a:t>
            </a:r>
          </a:p>
          <a:p>
            <a:pPr marL="1035050" lvl="4" indent="0">
              <a:buNone/>
            </a:pPr>
            <a:r>
              <a:rPr lang="en-US" sz="2400" dirty="0"/>
              <a:t>1401 → 7010</a:t>
            </a:r>
          </a:p>
          <a:p>
            <a:pPr lvl="3"/>
            <a:endParaRPr lang="en-US" dirty="0"/>
          </a:p>
          <a:p>
            <a:r>
              <a:rPr lang="en-US" dirty="0"/>
              <a:t>Each system had its own</a:t>
            </a:r>
          </a:p>
          <a:p>
            <a:pPr lvl="3"/>
            <a:r>
              <a:rPr lang="en-US" dirty="0"/>
              <a:t> </a:t>
            </a:r>
            <a:r>
              <a:rPr lang="en-US" sz="2400" dirty="0"/>
              <a:t>Instruction set</a:t>
            </a:r>
          </a:p>
          <a:p>
            <a:pPr lvl="3"/>
            <a:r>
              <a:rPr lang="en-US" sz="2400" dirty="0"/>
              <a:t> I/O system and secondary storage (magnetic tapes, drums and disks)</a:t>
            </a:r>
          </a:p>
          <a:p>
            <a:pPr lvl="3"/>
            <a:r>
              <a:rPr lang="en-US" sz="2400" dirty="0"/>
              <a:t> assemblers, compilers, libraries,...</a:t>
            </a:r>
          </a:p>
          <a:p>
            <a:pPr lvl="3"/>
            <a:r>
              <a:rPr lang="en-US" sz="2400" dirty="0"/>
              <a:t> market niche (business, scientific, real time, ...)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1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360 : Design Premises </a:t>
            </a:r>
            <a:br>
              <a:rPr lang="en-US"/>
            </a:br>
            <a:r>
              <a:rPr lang="en-US"/>
              <a:t>Amdahl, Blaauw and Brooks, 1964</a:t>
            </a:r>
          </a:p>
        </p:txBody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902" y="899453"/>
            <a:ext cx="8826196" cy="5562600"/>
          </a:xfrm>
        </p:spPr>
        <p:txBody>
          <a:bodyPr/>
          <a:lstStyle/>
          <a:p>
            <a:r>
              <a:rPr lang="en-US" dirty="0"/>
              <a:t>The design must lend itself to growth and successor machines</a:t>
            </a:r>
          </a:p>
          <a:p>
            <a:r>
              <a:rPr lang="en-US" dirty="0"/>
              <a:t>General method for connecting I/O devices</a:t>
            </a:r>
          </a:p>
          <a:p>
            <a:r>
              <a:rPr lang="en-US" dirty="0"/>
              <a:t>Total performance - answers per month rather than bits per microsecond → programming aids</a:t>
            </a:r>
          </a:p>
          <a:p>
            <a:r>
              <a:rPr lang="en-US" dirty="0"/>
              <a:t>Machine must be capable of supervising itself without manual intervention</a:t>
            </a:r>
          </a:p>
          <a:p>
            <a:r>
              <a:rPr lang="en-US" dirty="0"/>
              <a:t>Built-in hardware fault checking and locating aids to reduce down time</a:t>
            </a:r>
          </a:p>
          <a:p>
            <a:r>
              <a:rPr lang="en-US" dirty="0"/>
              <a:t>Simple to assemble systems with redundant I/O devices, memories etc. for fault tolerance</a:t>
            </a:r>
          </a:p>
          <a:p>
            <a:r>
              <a:rPr lang="en-US" dirty="0"/>
              <a:t>Some problems required floating-point larger than 36 bits</a:t>
            </a:r>
          </a:p>
          <a:p>
            <a:endParaRPr lang="en-US" dirty="0"/>
          </a:p>
        </p:txBody>
      </p:sp>
      <p:sp>
        <p:nvSpPr>
          <p:cNvPr id="12390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35365"/>
            <a:ext cx="838200" cy="238125"/>
          </a:xfrm>
        </p:spPr>
        <p:txBody>
          <a:bodyPr/>
          <a:lstStyle/>
          <a:p>
            <a:fld id="{B99318EA-DD96-2743-86A4-88D5D9876B1A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5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0966"/>
            <a:ext cx="7162800" cy="685800"/>
          </a:xfrm>
        </p:spPr>
        <p:txBody>
          <a:bodyPr/>
          <a:lstStyle/>
          <a:p>
            <a:r>
              <a:rPr lang="en-US" dirty="0"/>
              <a:t>Stack versus GPR Organization</a:t>
            </a:r>
            <a:br>
              <a:rPr lang="en-US" sz="2800" dirty="0"/>
            </a:br>
            <a:r>
              <a:rPr lang="en-US" sz="2000" i="1" dirty="0"/>
              <a:t>Amdahl, </a:t>
            </a:r>
            <a:r>
              <a:rPr lang="en-US" sz="2000" i="1" dirty="0" err="1"/>
              <a:t>Blaauw</a:t>
            </a:r>
            <a:r>
              <a:rPr lang="en-US" sz="2000" i="1" dirty="0"/>
              <a:t> and Brooks, 1964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188" y="1371600"/>
            <a:ext cx="8317304" cy="4627563"/>
          </a:xfrm>
        </p:spPr>
        <p:txBody>
          <a:bodyPr/>
          <a:lstStyle/>
          <a:p>
            <a:pPr marL="230188" indent="-230188">
              <a:buFontTx/>
              <a:buNone/>
            </a:pPr>
            <a:r>
              <a:rPr lang="en-US" sz="2400" dirty="0"/>
              <a:t>1. The performance advantage of push-down stack organization is derived from the presence of fast registers and not the way they are used.</a:t>
            </a:r>
          </a:p>
          <a:p>
            <a:pPr marL="230188" indent="-230188">
              <a:buFontTx/>
              <a:buNone/>
            </a:pPr>
            <a:r>
              <a:rPr lang="en-US" sz="2400" dirty="0"/>
              <a:t>2.“Surfacing” of data in stack which are “profitable” is approximately 50% because of constants and common </a:t>
            </a:r>
            <a:r>
              <a:rPr lang="en-US" sz="2400" dirty="0" err="1"/>
              <a:t>subexpressions</a:t>
            </a:r>
            <a:r>
              <a:rPr lang="en-US" sz="2400" dirty="0"/>
              <a:t>.</a:t>
            </a:r>
          </a:p>
          <a:p>
            <a:pPr marL="230188" indent="-230188">
              <a:buFontTx/>
              <a:buNone/>
            </a:pPr>
            <a:r>
              <a:rPr lang="en-US" sz="2400" dirty="0"/>
              <a:t>3. Advantage of instruction density because of implicit addresses is equaled if short addresses to specify registers are allowed.</a:t>
            </a:r>
          </a:p>
          <a:p>
            <a:pPr marL="230188" indent="-230188">
              <a:buFontTx/>
              <a:buNone/>
            </a:pPr>
            <a:r>
              <a:rPr lang="en-US" sz="2400" dirty="0"/>
              <a:t>4. Management of finite-depth stack causes complexity.</a:t>
            </a:r>
          </a:p>
          <a:p>
            <a:pPr marL="230188" indent="-230188">
              <a:buFontTx/>
              <a:buNone/>
            </a:pPr>
            <a:r>
              <a:rPr lang="en-US" sz="2400" dirty="0"/>
              <a:t>5. Recursive subroutine advantage can be realized only with the help of an independent stack for addressing.</a:t>
            </a:r>
          </a:p>
          <a:p>
            <a:pPr marL="230188" indent="-230188">
              <a:buFontTx/>
              <a:buNone/>
            </a:pPr>
            <a:r>
              <a:rPr lang="en-US" sz="2400" dirty="0"/>
              <a:t>6. Fitting variable-length fields into fixed-width word is awkward.</a:t>
            </a:r>
          </a:p>
          <a:p>
            <a:pPr marL="230188" indent="-230188"/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B99318EA-DD96-2743-86A4-88D5D9876B1A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162800" cy="685800"/>
          </a:xfrm>
        </p:spPr>
        <p:txBody>
          <a:bodyPr/>
          <a:lstStyle/>
          <a:p>
            <a:r>
              <a:rPr lang="en-US" dirty="0"/>
              <a:t>IBM 360: A General-Purpose Register (GPR) Machine</a:t>
            </a:r>
          </a:p>
        </p:txBody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Processor State</a:t>
            </a:r>
          </a:p>
          <a:p>
            <a:pPr lvl="1"/>
            <a:r>
              <a:rPr lang="en-US" dirty="0"/>
              <a:t>16 General-Purpose 32-bit Registers</a:t>
            </a:r>
          </a:p>
          <a:p>
            <a:pPr lvl="2"/>
            <a:r>
              <a:rPr lang="en-US" dirty="0"/>
              <a:t>may be used as index and base register</a:t>
            </a:r>
          </a:p>
          <a:p>
            <a:pPr lvl="2"/>
            <a:r>
              <a:rPr lang="en-US" dirty="0"/>
              <a:t>Register 0 has some special properties </a:t>
            </a:r>
          </a:p>
          <a:p>
            <a:pPr lvl="1"/>
            <a:r>
              <a:rPr lang="en-US" dirty="0"/>
              <a:t>4 Floating Point 64-bit Registers</a:t>
            </a:r>
          </a:p>
          <a:p>
            <a:pPr lvl="1"/>
            <a:r>
              <a:rPr lang="en-US" dirty="0"/>
              <a:t>A Program Status Word (PSW) </a:t>
            </a:r>
          </a:p>
          <a:p>
            <a:pPr lvl="2"/>
            <a:r>
              <a:rPr lang="en-US" dirty="0"/>
              <a:t>PC, Condition codes, Control flags</a:t>
            </a:r>
          </a:p>
          <a:p>
            <a:r>
              <a:rPr lang="en-US" dirty="0"/>
              <a:t> A 32-bit machine with 24-bit addresses</a:t>
            </a:r>
          </a:p>
          <a:p>
            <a:pPr lvl="1"/>
            <a:r>
              <a:rPr lang="en-US" dirty="0"/>
              <a:t>But no instruction contains a 24-bit address!</a:t>
            </a:r>
          </a:p>
          <a:p>
            <a:r>
              <a:rPr lang="en-US" dirty="0"/>
              <a:t> Data Formats</a:t>
            </a:r>
          </a:p>
          <a:p>
            <a:pPr lvl="1"/>
            <a:r>
              <a:rPr lang="en-US" dirty="0"/>
              <a:t>8-bit bytes, 16-bit half-words, 32-bit words, 64-bit double-words</a:t>
            </a:r>
          </a:p>
        </p:txBody>
      </p:sp>
      <p:sp>
        <p:nvSpPr>
          <p:cNvPr id="12595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F0790214-3BE1-3F4F-8CD1-988BD817394A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98039" y="5034719"/>
            <a:ext cx="5843589" cy="782639"/>
            <a:chOff x="1248" y="3552"/>
            <a:chExt cx="3681" cy="493"/>
          </a:xfrm>
        </p:grpSpPr>
        <p:sp>
          <p:nvSpPr>
            <p:cNvPr id="125960" name="Line 4"/>
            <p:cNvSpPr>
              <a:spLocks noChangeShapeType="1"/>
            </p:cNvSpPr>
            <p:nvPr/>
          </p:nvSpPr>
          <p:spPr bwMode="auto">
            <a:xfrm rot="10800000">
              <a:off x="1248" y="3552"/>
              <a:ext cx="240" cy="19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i="1">
                <a:solidFill>
                  <a:srgbClr val="000000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5961" name="Text Box 5"/>
            <p:cNvSpPr txBox="1">
              <a:spLocks noChangeArrowheads="1"/>
            </p:cNvSpPr>
            <p:nvPr/>
          </p:nvSpPr>
          <p:spPr bwMode="auto">
            <a:xfrm>
              <a:off x="1414" y="3599"/>
              <a:ext cx="3515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FF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The IBM 360 is why bytes are 8-bits long today!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FF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Change from 6-bit to 8-bit by </a:t>
              </a:r>
              <a:r>
                <a:rPr lang="en-US" sz="2000" b="1" i="1" dirty="0">
                  <a:solidFill>
                    <a:srgbClr val="FF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Fred Brooks</a:t>
              </a:r>
              <a:r>
                <a:rPr lang="en-US" sz="2000" i="1" dirty="0">
                  <a:solidFill>
                    <a:srgbClr val="FF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4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IBM 360: Initial Implementations</a:t>
            </a:r>
          </a:p>
        </p:txBody>
      </p:sp>
      <p:sp>
        <p:nvSpPr>
          <p:cNvPr id="128004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D3FFB0D-3AED-0B4D-923C-075F9B2CFA50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28006" name="Rectangle 3" descr="25%"/>
          <p:cNvSpPr>
            <a:spLocks noChangeArrowheads="1"/>
          </p:cNvSpPr>
          <p:nvPr/>
        </p:nvSpPr>
        <p:spPr bwMode="auto">
          <a:xfrm>
            <a:off x="430213" y="1358900"/>
            <a:ext cx="8523287" cy="4213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lvl="4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       	  Model 30	. . .  	Model 70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Storage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	8K - 64 KB 		256K - 512 KB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Datapath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8-bit			64-bit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Circuit Delay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30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nsec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/level		5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nsec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/level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Local Store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Main Store		Transistor Registers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Control Store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Read only 1sec	Conventional circuits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IBM 360 instruction set architecture (ISA) completely hid the underlying technological differences between various models.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Milestone: The first true ISA designed as portable hardware-software interface!</a:t>
            </a:r>
          </a:p>
        </p:txBody>
      </p:sp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762000" y="5968663"/>
            <a:ext cx="69864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	With minor modifications it still survives today!</a:t>
            </a: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557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29.22.910-Z14-processor-Jacobi-IB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Mainframes survive until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88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 [z14, 2017, 14nm technology, 17 layers of metal, 696 </a:t>
            </a:r>
            <a:r>
              <a:rPr lang="en-US" sz="2400" i="1" dirty="0" err="1">
                <a:solidFill>
                  <a:schemeClr val="tx1"/>
                </a:solidFill>
                <a:latin typeface="Calibri"/>
                <a:cs typeface="Calibri"/>
              </a:rPr>
              <a:t>sq</a:t>
            </a: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 mm]</a:t>
            </a:r>
          </a:p>
        </p:txBody>
      </p:sp>
    </p:spTree>
    <p:extLst>
      <p:ext uri="{BB962C8B-B14F-4D97-AF65-F5344CB8AC3E}">
        <p14:creationId xmlns:p14="http://schemas.microsoft.com/office/powerpoint/2010/main" val="4170753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C7FB-CA98-AA4A-AD26-26D46476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Market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A25F3-7B8A-C047-8C66-AA106B83C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0172B-30A0-9D41-B436-6C2B9224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614550"/>
            <a:ext cx="75565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2590800"/>
            <a:ext cx="2711450" cy="1476375"/>
          </a:xfrm>
          <a:prstGeom prst="rect">
            <a:avLst/>
          </a:prstGeom>
        </p:spPr>
      </p:pic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01" y="1587500"/>
            <a:ext cx="3492799" cy="123190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600200"/>
            <a:ext cx="1524000" cy="2433183"/>
          </a:xfrm>
          <a:prstGeom prst="rect">
            <a:avLst/>
          </a:prstGeom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0" y="474056"/>
            <a:ext cx="1625600" cy="1581266"/>
          </a:xfrm>
          <a:prstGeom prst="rect">
            <a:avLst/>
          </a:prstGeom>
        </p:spPr>
      </p:pic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DD617F-2122-704A-91F3-34581B8C94AE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28075" cy="806450"/>
          </a:xfrm>
        </p:spPr>
        <p:txBody>
          <a:bodyPr/>
          <a:lstStyle/>
          <a:p>
            <a:r>
              <a:rPr lang="en-US"/>
              <a:t>Computing Devices Now</a:t>
            </a:r>
          </a:p>
        </p:txBody>
      </p:sp>
      <p:pic>
        <p:nvPicPr>
          <p:cNvPr id="19463" name="Picture 4" descr="sim_moke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33838"/>
            <a:ext cx="43640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0075" y="4033838"/>
            <a:ext cx="3255963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3738" y="3657600"/>
            <a:ext cx="2582862" cy="1146170"/>
          </a:xfrm>
          <a:prstGeom prst="rect">
            <a:avLst/>
          </a:prstGeom>
        </p:spPr>
      </p:pic>
      <p:pic>
        <p:nvPicPr>
          <p:cNvPr id="19466" name="Picture 27" descr="iphone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3276600"/>
            <a:ext cx="14255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40562" y="1949450"/>
            <a:ext cx="21034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2427402"/>
            <a:ext cx="2362200" cy="1430224"/>
          </a:xfrm>
          <a:prstGeom prst="rect">
            <a:avLst/>
          </a:prstGeom>
        </p:spPr>
      </p:pic>
      <p:pic>
        <p:nvPicPr>
          <p:cNvPr id="19471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963" y="673100"/>
            <a:ext cx="22161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14"/>
          <p:cNvSpPr txBox="1">
            <a:spLocks noChangeArrowheads="1"/>
          </p:cNvSpPr>
          <p:nvPr/>
        </p:nvSpPr>
        <p:spPr bwMode="auto">
          <a:xfrm>
            <a:off x="6934200" y="4159250"/>
            <a:ext cx="159385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FF00"/>
                </a:solidFill>
              </a:rPr>
              <a:t>Robots</a:t>
            </a:r>
          </a:p>
        </p:txBody>
      </p:sp>
      <p:sp>
        <p:nvSpPr>
          <p:cNvPr id="19474" name="Text Box 15"/>
          <p:cNvSpPr txBox="1">
            <a:spLocks noChangeArrowheads="1"/>
          </p:cNvSpPr>
          <p:nvPr/>
        </p:nvSpPr>
        <p:spPr bwMode="auto">
          <a:xfrm>
            <a:off x="5334000" y="5988050"/>
            <a:ext cx="3255962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B3FFD5"/>
                </a:solidFill>
              </a:rPr>
              <a:t>Supercomputers</a:t>
            </a:r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1939925" y="5641975"/>
            <a:ext cx="325596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>
                <a:solidFill>
                  <a:srgbClr val="FFFF00"/>
                </a:solidFill>
              </a:rPr>
              <a:t>Automobiles</a:t>
            </a:r>
          </a:p>
        </p:txBody>
      </p:sp>
      <p:sp>
        <p:nvSpPr>
          <p:cNvPr id="19476" name="Text Box 17"/>
          <p:cNvSpPr txBox="1">
            <a:spLocks noChangeArrowheads="1"/>
          </p:cNvSpPr>
          <p:nvPr/>
        </p:nvSpPr>
        <p:spPr bwMode="auto">
          <a:xfrm>
            <a:off x="2701925" y="2884488"/>
            <a:ext cx="166211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FF00"/>
                </a:solidFill>
              </a:rPr>
              <a:t>Laptops</a:t>
            </a:r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3394075" y="1673225"/>
            <a:ext cx="1662113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tx1"/>
                </a:solidFill>
              </a:rPr>
              <a:t>Set-top boxes</a:t>
            </a:r>
          </a:p>
        </p:txBody>
      </p:sp>
      <p:sp>
        <p:nvSpPr>
          <p:cNvPr id="19479" name="Text Box 20"/>
          <p:cNvSpPr txBox="1">
            <a:spLocks noChangeArrowheads="1"/>
          </p:cNvSpPr>
          <p:nvPr/>
        </p:nvSpPr>
        <p:spPr bwMode="auto">
          <a:xfrm>
            <a:off x="685800" y="4267200"/>
            <a:ext cx="1593850" cy="902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C997"/>
                </a:solidFill>
              </a:rPr>
              <a:t>Smart phones</a:t>
            </a:r>
          </a:p>
        </p:txBody>
      </p:sp>
      <p:sp>
        <p:nvSpPr>
          <p:cNvPr id="19480" name="Text Box 21"/>
          <p:cNvSpPr txBox="1">
            <a:spLocks noChangeArrowheads="1"/>
          </p:cNvSpPr>
          <p:nvPr/>
        </p:nvSpPr>
        <p:spPr bwMode="auto">
          <a:xfrm>
            <a:off x="5037137" y="2965704"/>
            <a:ext cx="1592263" cy="501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B862"/>
                </a:solidFill>
              </a:rPr>
              <a:t>Servers</a:t>
            </a:r>
          </a:p>
        </p:txBody>
      </p:sp>
      <p:sp>
        <p:nvSpPr>
          <p:cNvPr id="19481" name="Text Box 22"/>
          <p:cNvSpPr txBox="1">
            <a:spLocks noChangeArrowheads="1"/>
          </p:cNvSpPr>
          <p:nvPr/>
        </p:nvSpPr>
        <p:spPr bwMode="auto">
          <a:xfrm>
            <a:off x="1143000" y="2543175"/>
            <a:ext cx="159385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tx1"/>
                </a:solidFill>
              </a:rPr>
              <a:t>Media Players</a:t>
            </a:r>
          </a:p>
        </p:txBody>
      </p:sp>
      <p:sp>
        <p:nvSpPr>
          <p:cNvPr id="19482" name="Text Box 23"/>
          <p:cNvSpPr txBox="1">
            <a:spLocks noChangeArrowheads="1"/>
          </p:cNvSpPr>
          <p:nvPr/>
        </p:nvSpPr>
        <p:spPr bwMode="auto">
          <a:xfrm>
            <a:off x="138113" y="609600"/>
            <a:ext cx="235585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bg1"/>
                </a:solidFill>
              </a:rPr>
              <a:t>Sensor Nets</a:t>
            </a:r>
          </a:p>
        </p:txBody>
      </p:sp>
      <p:sp>
        <p:nvSpPr>
          <p:cNvPr id="19484" name="Text Box 25"/>
          <p:cNvSpPr txBox="1">
            <a:spLocks noChangeArrowheads="1"/>
          </p:cNvSpPr>
          <p:nvPr/>
        </p:nvSpPr>
        <p:spPr bwMode="auto">
          <a:xfrm>
            <a:off x="5189537" y="4022725"/>
            <a:ext cx="159226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9485" name="Text Box 26"/>
          <p:cNvSpPr txBox="1">
            <a:spLocks noChangeArrowheads="1"/>
          </p:cNvSpPr>
          <p:nvPr/>
        </p:nvSpPr>
        <p:spPr bwMode="auto">
          <a:xfrm>
            <a:off x="2355850" y="1069975"/>
            <a:ext cx="18002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/>
              <a:t>Cameras</a:t>
            </a:r>
          </a:p>
        </p:txBody>
      </p:sp>
      <p:pic>
        <p:nvPicPr>
          <p:cNvPr id="31" name="Picture 30" descr="Untitl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9800" y="609600"/>
            <a:ext cx="1565275" cy="2317750"/>
          </a:xfrm>
          <a:prstGeom prst="rect">
            <a:avLst/>
          </a:prstGeom>
        </p:spPr>
      </p:pic>
      <p:sp>
        <p:nvSpPr>
          <p:cNvPr id="19478" name="Text Box 19"/>
          <p:cNvSpPr txBox="1">
            <a:spLocks noChangeArrowheads="1"/>
          </p:cNvSpPr>
          <p:nvPr/>
        </p:nvSpPr>
        <p:spPr bwMode="auto">
          <a:xfrm>
            <a:off x="5791200" y="1371600"/>
            <a:ext cx="15240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65" tIns="45583" rIns="91165" bIns="45583" anchor="ctr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2900" b="1" dirty="0">
                <a:solidFill>
                  <a:srgbClr val="FF0000"/>
                </a:solidFill>
              </a:rPr>
              <a:t>Games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E530A-44C8-C548-9390-4692D5F1BA48}" type="slidenum">
              <a:rPr lang="en-US"/>
              <a:pPr/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2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in conclusion …</a:t>
            </a:r>
          </a:p>
        </p:txBody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193800"/>
            <a:ext cx="7694612" cy="5253038"/>
          </a:xfrm>
        </p:spPr>
        <p:txBody>
          <a:bodyPr/>
          <a:lstStyle/>
          <a:p>
            <a:r>
              <a:rPr lang="en-US" dirty="0"/>
              <a:t>Computer 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r>
              <a:rPr lang="en-US" dirty="0"/>
              <a:t>COMP 590 is about interaction of hardware and software, and design of appropriate abstraction layers</a:t>
            </a:r>
          </a:p>
          <a:p>
            <a:r>
              <a:rPr lang="en-US" dirty="0"/>
              <a:t>Computer architecture is shaped by technology and applications</a:t>
            </a:r>
          </a:p>
          <a:p>
            <a:pPr lvl="1"/>
            <a:r>
              <a:rPr lang="en-US" dirty="0"/>
              <a:t>History provides lessons for the future</a:t>
            </a:r>
          </a:p>
          <a:p>
            <a:r>
              <a:rPr lang="en-US" dirty="0"/>
              <a:t>Computer Science at the crossroads from sequential to parallel computing</a:t>
            </a:r>
          </a:p>
          <a:p>
            <a:pPr lvl="1"/>
            <a:r>
              <a:rPr lang="en-US" dirty="0"/>
              <a:t>Salvation requires innovation in many fields, including computer architecture</a:t>
            </a:r>
          </a:p>
          <a:p>
            <a:r>
              <a:rPr lang="en-US" dirty="0"/>
              <a:t>Read Chapter 1 &amp; Appendix A for next </a:t>
            </a:r>
            <a:r>
              <a:rPr lang="en-US"/>
              <a:t>time!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51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 by:</a:t>
            </a:r>
          </a:p>
          <a:p>
            <a:pPr lvl="1"/>
            <a:r>
              <a:rPr lang="en-US" dirty="0"/>
              <a:t>Arvind (MIT)</a:t>
            </a:r>
          </a:p>
          <a:p>
            <a:pPr lvl="1"/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/>
              <a:t>Asanovic</a:t>
            </a:r>
            <a:r>
              <a:rPr lang="en-US" dirty="0"/>
              <a:t> (MIT/UCB)</a:t>
            </a:r>
          </a:p>
          <a:p>
            <a:pPr lvl="1"/>
            <a:r>
              <a:rPr lang="en-US" dirty="0"/>
              <a:t>Joel Emer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  <a:p>
            <a:pPr lvl="1"/>
            <a:r>
              <a:rPr lang="en-US" dirty="0"/>
              <a:t>Mike </a:t>
            </a:r>
            <a:r>
              <a:rPr lang="en-US" dirty="0" err="1"/>
              <a:t>Ferdman</a:t>
            </a:r>
            <a:r>
              <a:rPr lang="en-US" dirty="0"/>
              <a:t> (SBU)</a:t>
            </a:r>
          </a:p>
          <a:p>
            <a:pPr lvl="1"/>
            <a:r>
              <a:rPr lang="en-US" dirty="0"/>
              <a:t>Donald E. Porter (UNC/SBU)</a:t>
            </a:r>
          </a:p>
          <a:p>
            <a:pPr lvl="1"/>
            <a:endParaRPr lang="en-US" dirty="0"/>
          </a:p>
          <a:p>
            <a:r>
              <a:rPr lang="en-US" dirty="0"/>
              <a:t>MIT material derived from course 6.823</a:t>
            </a:r>
          </a:p>
          <a:p>
            <a:r>
              <a:rPr lang="en-US" dirty="0"/>
              <a:t>UCB material derived from course CS252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590800" y="1371600"/>
            <a:ext cx="5867400" cy="4978063"/>
            <a:chOff x="2590800" y="1371600"/>
            <a:chExt cx="5867400" cy="4978063"/>
          </a:xfrm>
        </p:grpSpPr>
        <p:grpSp>
          <p:nvGrpSpPr>
            <p:cNvPr id="20" name="Group 19"/>
            <p:cNvGrpSpPr/>
            <p:nvPr/>
          </p:nvGrpSpPr>
          <p:grpSpPr>
            <a:xfrm>
              <a:off x="2590800" y="1371600"/>
              <a:ext cx="3886200" cy="4730476"/>
              <a:chOff x="2590800" y="1371600"/>
              <a:chExt cx="3886200" cy="473047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590800" y="1371600"/>
                <a:ext cx="3886200" cy="4730476"/>
                <a:chOff x="2590800" y="1371600"/>
                <a:chExt cx="3886200" cy="4730476"/>
              </a:xfrm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2590800" y="1371600"/>
                  <a:ext cx="3886200" cy="29718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2" name="Manual Operation 11"/>
                <p:cNvSpPr/>
                <p:nvPr/>
              </p:nvSpPr>
              <p:spPr bwMode="auto">
                <a:xfrm rot="1534091" flipV="1">
                  <a:off x="3160816" y="4882876"/>
                  <a:ext cx="1600200" cy="1219200"/>
                </a:xfrm>
                <a:prstGeom prst="flowChartManualOperation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2" idx="2"/>
                  <a:endCxn id="15" idx="4"/>
                </p:cNvCxnSpPr>
                <p:nvPr/>
              </p:nvCxnSpPr>
              <p:spPr bwMode="auto">
                <a:xfrm rot="5400000" flipH="1" flipV="1">
                  <a:off x="4079369" y="4488042"/>
                  <a:ext cx="599173" cy="30989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TextBox 17"/>
              <p:cNvSpPr txBox="1"/>
              <p:nvPr/>
            </p:nvSpPr>
            <p:spPr>
              <a:xfrm rot="1580343">
                <a:off x="3030863" y="5616560"/>
                <a:ext cx="1575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Compatibility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00600" y="5334000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Cost of software development makes compatibility a major force in market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continually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828800"/>
            <a:ext cx="1828800" cy="838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Applications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3124200"/>
            <a:ext cx="1828800" cy="838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Technology</a:t>
            </a:r>
          </a:p>
        </p:txBody>
      </p:sp>
      <p:sp>
        <p:nvSpPr>
          <p:cNvPr id="7" name="Curved Right Arrow 6"/>
          <p:cNvSpPr/>
          <p:nvPr/>
        </p:nvSpPr>
        <p:spPr bwMode="auto">
          <a:xfrm>
            <a:off x="2895600" y="2209800"/>
            <a:ext cx="762000" cy="1447800"/>
          </a:xfrm>
          <a:prstGeom prst="curvedRightArrow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 flipH="1" flipV="1">
            <a:off x="5334000" y="2209800"/>
            <a:ext cx="762000" cy="1447800"/>
          </a:xfrm>
          <a:prstGeom prst="curvedRightArrow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213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Applications suggest how to improve technology, provide revenue to fund development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676400"/>
            <a:ext cx="213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Improved technologies make new applications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 descr="PPTMooresLaw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457200"/>
            <a:ext cx="7391400" cy="743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5486400"/>
            <a:ext cx="154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[from </a:t>
            </a:r>
            <a:r>
              <a:rPr lang="en-US" dirty="0" err="1">
                <a:solidFill>
                  <a:srgbClr val="000000"/>
                </a:solidFill>
              </a:rPr>
              <a:t>Kurzweil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Major Technology Generations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276600"/>
            <a:ext cx="82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Bipolar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505200"/>
            <a:ext cx="76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nMOS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CMOS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3886200"/>
            <a:ext cx="76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pMOS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572000"/>
            <a:ext cx="811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Relays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37338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Vacuum Tubes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5638800"/>
            <a:ext cx="1861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Electromechanical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91400" y="457200"/>
            <a:ext cx="990600" cy="1683180"/>
            <a:chOff x="7391400" y="457200"/>
            <a:chExt cx="990600" cy="1683180"/>
          </a:xfrm>
        </p:grpSpPr>
        <p:sp>
          <p:nvSpPr>
            <p:cNvPr id="6" name="TextBox 5"/>
            <p:cNvSpPr txBox="1"/>
            <p:nvPr/>
          </p:nvSpPr>
          <p:spPr>
            <a:xfrm>
              <a:off x="7391400" y="457200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</a:rPr>
                <a:t>?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 rot="19408684">
              <a:off x="7460111" y="1683180"/>
              <a:ext cx="685800" cy="457200"/>
            </a:xfrm>
            <a:prstGeom prst="rightArrow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292975" cy="736600"/>
          </a:xfrm>
        </p:spPr>
        <p:txBody>
          <a:bodyPr/>
          <a:lstStyle/>
          <a:p>
            <a:r>
              <a:rPr lang="en-US" dirty="0"/>
              <a:t>Single-Thread Processor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57F-8FEE-6846-9145-1DD1B72AB0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pec-perf-tr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1"/>
            <a:ext cx="8475134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708349" y="3398081"/>
            <a:ext cx="4113760" cy="46165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[ Hennessy &amp; Patterson, 2017 ]</a:t>
            </a:r>
          </a:p>
        </p:txBody>
      </p:sp>
    </p:spTree>
    <p:extLst>
      <p:ext uri="{BB962C8B-B14F-4D97-AF65-F5344CB8AC3E}">
        <p14:creationId xmlns:p14="http://schemas.microsoft.com/office/powerpoint/2010/main" val="358392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Upheaval in Computer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last 50 years, Moore’s Law ruled</a:t>
            </a:r>
          </a:p>
          <a:p>
            <a:pPr lvl="1"/>
            <a:r>
              <a:rPr lang="en-US" dirty="0"/>
              <a:t>Technology scaling allowed continual performance/energy improvements without changing software model</a:t>
            </a:r>
          </a:p>
          <a:p>
            <a:r>
              <a:rPr lang="en-US" dirty="0"/>
              <a:t>Last decade, technology scaling slowed/stopped</a:t>
            </a:r>
          </a:p>
          <a:p>
            <a:pPr lvl="1"/>
            <a:r>
              <a:rPr lang="en-US" dirty="0" err="1"/>
              <a:t>Dennard</a:t>
            </a:r>
            <a:r>
              <a:rPr lang="en-US" dirty="0"/>
              <a:t> (voltage) scaling over (supply voltage ~fixed)</a:t>
            </a:r>
          </a:p>
          <a:p>
            <a:pPr lvl="1"/>
            <a:r>
              <a:rPr lang="en-US" dirty="0"/>
              <a:t>Moore’s Law (cost/transistor) over?</a:t>
            </a:r>
          </a:p>
          <a:p>
            <a:pPr lvl="1"/>
            <a:r>
              <a:rPr lang="en-US" dirty="0"/>
              <a:t>No competitive replacement for CMOS anytime soon</a:t>
            </a:r>
          </a:p>
          <a:p>
            <a:pPr lvl="1"/>
            <a:r>
              <a:rPr lang="en-US" dirty="0"/>
              <a:t>Energy efficiency constrains everything</a:t>
            </a:r>
          </a:p>
          <a:p>
            <a:r>
              <a:rPr lang="en-US" dirty="0"/>
              <a:t>No “free lunch” for software developers, must consider:</a:t>
            </a:r>
          </a:p>
          <a:p>
            <a:pPr lvl="1"/>
            <a:r>
              <a:rPr lang="en-US" dirty="0"/>
              <a:t>Parallel systems</a:t>
            </a:r>
          </a:p>
          <a:p>
            <a:pPr lvl="1"/>
            <a:r>
              <a:rPr lang="en-US" dirty="0"/>
              <a:t>Heterogeneous systems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565900"/>
            <a:ext cx="1905000" cy="292100"/>
          </a:xfr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/>
          </a:solidFill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3635</TotalTime>
  <Pages>12</Pages>
  <Words>3570</Words>
  <Application>Microsoft Macintosh PowerPoint</Application>
  <PresentationFormat>Letter Paper (8.5x11 in)</PresentationFormat>
  <Paragraphs>540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ＭＳ Ｐゴシック</vt:lpstr>
      <vt:lpstr>Arial</vt:lpstr>
      <vt:lpstr>Arial Black</vt:lpstr>
      <vt:lpstr>Calibri</vt:lpstr>
      <vt:lpstr>Courier</vt:lpstr>
      <vt:lpstr>Courier New</vt:lpstr>
      <vt:lpstr>Helvetica</vt:lpstr>
      <vt:lpstr>Lucida Grande</vt:lpstr>
      <vt:lpstr>Roboto</vt:lpstr>
      <vt:lpstr>Times New Roman</vt:lpstr>
      <vt:lpstr>Wingdings</vt:lpstr>
      <vt:lpstr>CS252-template</vt:lpstr>
      <vt:lpstr>ParLab Template</vt:lpstr>
      <vt:lpstr>COMP 590: Computer Architecture   Lecture 1 - Introduction </vt:lpstr>
      <vt:lpstr>What is Computer Architecture?</vt:lpstr>
      <vt:lpstr>Abstraction Layers in Modern Systems</vt:lpstr>
      <vt:lpstr>Computing Devices Then…</vt:lpstr>
      <vt:lpstr>Computing Devices Now</vt:lpstr>
      <vt:lpstr>Architecture continually changing</vt:lpstr>
      <vt:lpstr>PowerPoint Presentation</vt:lpstr>
      <vt:lpstr>Single-Thread Processor Performance</vt:lpstr>
      <vt:lpstr>Upheaval in Computer Design</vt:lpstr>
      <vt:lpstr>Today’s Dominant Target Systems</vt:lpstr>
      <vt:lpstr>COMP 590-154 Administrivia</vt:lpstr>
      <vt:lpstr>Class policies</vt:lpstr>
      <vt:lpstr>Academic Integrity Policy</vt:lpstr>
      <vt:lpstr>Course Grading</vt:lpstr>
      <vt:lpstr>Questions?</vt:lpstr>
      <vt:lpstr>Computer Architecture: A Little History</vt:lpstr>
      <vt:lpstr>Analog Computers</vt:lpstr>
      <vt:lpstr>Digital Computers</vt:lpstr>
      <vt:lpstr>Charles Babbage (1791-1871)</vt:lpstr>
      <vt:lpstr>Difference Engine 1822</vt:lpstr>
      <vt:lpstr>Realizing the Difference Engine</vt:lpstr>
      <vt:lpstr>Analytical Engine 1837</vt:lpstr>
      <vt:lpstr>Analytical Engine Design Choices</vt:lpstr>
      <vt:lpstr>Ada Lovelace (1815-1852)</vt:lpstr>
      <vt:lpstr>Early Programmable Calculators</vt:lpstr>
      <vt:lpstr>Atanasoff-Berry Linear Equation Solver (1939)</vt:lpstr>
      <vt:lpstr>Zuse Z3 (1941)</vt:lpstr>
      <vt:lpstr>Harvard Mark I (1944)</vt:lpstr>
      <vt:lpstr>ENIAC (1946)</vt:lpstr>
      <vt:lpstr>ENIAC</vt:lpstr>
      <vt:lpstr>EDVAC</vt:lpstr>
      <vt:lpstr>Manchester SSEM “Baby” (1948)</vt:lpstr>
      <vt:lpstr>Cambridge EDSAC (1949)</vt:lpstr>
      <vt:lpstr>Commercial computers: BINAC (1949) and UNIVAC (1951)</vt:lpstr>
      <vt:lpstr>IBM 701 (1952)</vt:lpstr>
      <vt:lpstr>IBM 650 (1953)</vt:lpstr>
      <vt:lpstr>IBM 650 Architecture</vt:lpstr>
      <vt:lpstr>IBM 650 Instruction Set</vt:lpstr>
      <vt:lpstr>Early Instruction Sets</vt:lpstr>
      <vt:lpstr>Burrough’s B5000 Stack Architecture:  Robert Barton, 1960</vt:lpstr>
      <vt:lpstr>Evaluation of Expressions</vt:lpstr>
      <vt:lpstr>Evaluation of Expressions</vt:lpstr>
      <vt:lpstr>IBM’s Big Bet: 360 Architecture</vt:lpstr>
      <vt:lpstr>IBM 360 : Design Premises  Amdahl, Blaauw and Brooks, 1964</vt:lpstr>
      <vt:lpstr>Stack versus GPR Organization Amdahl, Blaauw and Brooks, 1964</vt:lpstr>
      <vt:lpstr>IBM 360: A General-Purpose Register (GPR) Machine</vt:lpstr>
      <vt:lpstr>IBM 360: Initial Implementations</vt:lpstr>
      <vt:lpstr>IBM Mainframes survive until today</vt:lpstr>
      <vt:lpstr>Server Market</vt:lpstr>
      <vt:lpstr>And in conclusion …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Akshintala, Amogh</cp:lastModifiedBy>
  <cp:revision>402</cp:revision>
  <cp:lastPrinted>2011-01-19T02:02:47Z</cp:lastPrinted>
  <dcterms:created xsi:type="dcterms:W3CDTF">2012-01-23T14:09:05Z</dcterms:created>
  <dcterms:modified xsi:type="dcterms:W3CDTF">2020-01-09T18:46:06Z</dcterms:modified>
  <cp:category/>
</cp:coreProperties>
</file>